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9" r:id="rId1"/>
  </p:sldMasterIdLst>
  <p:sldIdLst>
    <p:sldId id="256" r:id="rId2"/>
    <p:sldId id="257" r:id="rId3"/>
    <p:sldId id="285" r:id="rId4"/>
    <p:sldId id="300" r:id="rId5"/>
    <p:sldId id="287" r:id="rId6"/>
    <p:sldId id="280" r:id="rId7"/>
    <p:sldId id="288" r:id="rId8"/>
    <p:sldId id="301" r:id="rId9"/>
    <p:sldId id="302" r:id="rId10"/>
    <p:sldId id="290" r:id="rId11"/>
    <p:sldId id="306" r:id="rId12"/>
    <p:sldId id="289" r:id="rId13"/>
    <p:sldId id="291" r:id="rId14"/>
    <p:sldId id="293" r:id="rId15"/>
    <p:sldId id="292" r:id="rId16"/>
    <p:sldId id="281" r:id="rId17"/>
    <p:sldId id="297" r:id="rId18"/>
    <p:sldId id="272" r:id="rId19"/>
    <p:sldId id="294" r:id="rId20"/>
    <p:sldId id="277" r:id="rId21"/>
    <p:sldId id="275" r:id="rId22"/>
    <p:sldId id="303" r:id="rId23"/>
    <p:sldId id="261" r:id="rId24"/>
    <p:sldId id="271" r:id="rId25"/>
    <p:sldId id="295" r:id="rId26"/>
    <p:sldId id="266" r:id="rId27"/>
    <p:sldId id="296" r:id="rId28"/>
    <p:sldId id="274" r:id="rId29"/>
    <p:sldId id="30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095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5704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8412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408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3351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301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113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867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73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32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111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0214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7113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t>7/12/2023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87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64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112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E6118-2437-4B30-8E3C-4D2BE6020583}" type="datetimeFigureOut">
              <a:rPr lang="en-US" smtClean="0"/>
              <a:pPr/>
              <a:t>7/12/2023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E57DC2-970A-4B3E-BB1C-7A09969E49DF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303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clrChange>
              <a:clrFrom>
                <a:srgbClr val="020E23"/>
              </a:clrFrom>
              <a:clrTo>
                <a:srgbClr val="020E2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trans="9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49557" y="350760"/>
            <a:ext cx="4154203" cy="2557431"/>
          </a:xfrm>
          <a:prstGeom prst="ellipse">
            <a:avLst/>
          </a:prstGeom>
          <a:ln>
            <a:noFill/>
          </a:ln>
          <a:effectLst>
            <a:reflection stA="99000" endPos="0" dist="50800" dir="5400000" sy="-100000" algn="bl" rotWithShape="0"/>
            <a:softEdge rad="112500"/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52861" y="1885395"/>
            <a:ext cx="9525568" cy="2847355"/>
          </a:xfrm>
        </p:spPr>
        <p:txBody>
          <a:bodyPr/>
          <a:lstStyle/>
          <a:p>
            <a:pPr algn="ctr"/>
            <a:r>
              <a:rPr lang="es-ES" dirty="0" smtClean="0"/>
              <a:t/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Modulo I – Unidad 1</a:t>
            </a:r>
            <a:br>
              <a:rPr lang="es-ES" dirty="0" smtClean="0"/>
            </a:br>
            <a:r>
              <a:rPr lang="es-ES" dirty="0" smtClean="0"/>
              <a:t>Estudio del paciente</a:t>
            </a:r>
            <a:br>
              <a:rPr lang="es-ES" dirty="0" smtClean="0"/>
            </a:br>
            <a:r>
              <a:rPr lang="es-ES" dirty="0" smtClean="0"/>
              <a:t>con síntomas articulares</a:t>
            </a:r>
            <a:endParaRPr lang="es-AR" dirty="0"/>
          </a:p>
        </p:txBody>
      </p:sp>
      <p:sp>
        <p:nvSpPr>
          <p:cNvPr id="4" name="CuadroTexto 3"/>
          <p:cNvSpPr txBox="1"/>
          <p:nvPr/>
        </p:nvSpPr>
        <p:spPr>
          <a:xfrm>
            <a:off x="73152" y="6488668"/>
            <a:ext cx="9336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Serravalle Priscila. </a:t>
            </a:r>
            <a:r>
              <a:rPr lang="es-AR" dirty="0" err="1" smtClean="0"/>
              <a:t>Med</a:t>
            </a:r>
            <a:r>
              <a:rPr lang="es-AR" dirty="0" smtClean="0"/>
              <a:t>. Esp. En </a:t>
            </a:r>
            <a:r>
              <a:rPr lang="es-AR" dirty="0" err="1" smtClean="0"/>
              <a:t>Clinica</a:t>
            </a:r>
            <a:r>
              <a:rPr lang="es-AR" dirty="0" smtClean="0"/>
              <a:t> Medica. Esp. En reumatología.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0" y="0"/>
            <a:ext cx="12192000" cy="523220"/>
          </a:xfrm>
          <a:prstGeom prst="rect">
            <a:avLst/>
          </a:prstGeom>
          <a:solidFill>
            <a:schemeClr val="bg1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s-ES" sz="2800" dirty="0"/>
              <a:t>Reumatología Para Médicos de Atención Primaria de la Salud</a:t>
            </a:r>
            <a:endParaRPr lang="es-AR" sz="28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7716" y="5770881"/>
            <a:ext cx="4186706" cy="9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4700216" y="1197609"/>
            <a:ext cx="2318198" cy="6697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prstClr val="white"/>
                </a:solidFill>
              </a:rPr>
              <a:t>TIPO DE DOLOR </a:t>
            </a:r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1880312" y="2311759"/>
            <a:ext cx="2137896" cy="521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smtClean="0">
                <a:solidFill>
                  <a:prstClr val="white"/>
                </a:solidFill>
              </a:rPr>
              <a:t>MECANICO </a:t>
            </a:r>
            <a:endParaRPr lang="es-AR" sz="2400" dirty="0">
              <a:solidFill>
                <a:prstClr val="white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023538" y="2289224"/>
            <a:ext cx="2408350" cy="5602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>
                <a:solidFill>
                  <a:prstClr val="white"/>
                </a:solidFill>
              </a:rPr>
              <a:t>INFLAMATORIO</a:t>
            </a:r>
            <a:r>
              <a:rPr lang="es-ES" sz="2000" dirty="0" smtClean="0">
                <a:solidFill>
                  <a:prstClr val="white"/>
                </a:solidFill>
              </a:rPr>
              <a:t> </a:t>
            </a:r>
            <a:endParaRPr lang="es-AR" sz="2000" dirty="0">
              <a:solidFill>
                <a:prstClr val="white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1165534" y="3512712"/>
            <a:ext cx="38443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400" dirty="0">
                <a:solidFill>
                  <a:prstClr val="black"/>
                </a:solidFill>
              </a:rPr>
              <a:t>S</a:t>
            </a:r>
            <a:r>
              <a:rPr lang="es-AR" sz="2400" dirty="0" smtClean="0">
                <a:solidFill>
                  <a:prstClr val="black"/>
                </a:solidFill>
              </a:rPr>
              <a:t>e  </a:t>
            </a:r>
            <a:r>
              <a:rPr lang="es-AR" sz="2400" dirty="0">
                <a:solidFill>
                  <a:prstClr val="black"/>
                </a:solidFill>
              </a:rPr>
              <a:t>produce  con  el  </a:t>
            </a:r>
            <a:r>
              <a:rPr lang="es-AR" sz="2400" dirty="0" smtClean="0">
                <a:solidFill>
                  <a:prstClr val="black"/>
                </a:solidFill>
              </a:rPr>
              <a:t>movimiento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AR" sz="2400" dirty="0" smtClean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400" dirty="0" smtClean="0">
                <a:solidFill>
                  <a:prstClr val="black"/>
                </a:solidFill>
              </a:rPr>
              <a:t>Calma </a:t>
            </a:r>
            <a:r>
              <a:rPr lang="es-AR" sz="2400" dirty="0">
                <a:solidFill>
                  <a:prstClr val="black"/>
                </a:solidFill>
              </a:rPr>
              <a:t>con el </a:t>
            </a:r>
            <a:r>
              <a:rPr lang="es-AR" sz="2400" dirty="0" smtClean="0">
                <a:solidFill>
                  <a:prstClr val="black"/>
                </a:solidFill>
              </a:rPr>
              <a:t>reposo o en determinadas posiciones </a:t>
            </a:r>
            <a:endParaRPr lang="es-AR" sz="2400" dirty="0">
              <a:solidFill>
                <a:prstClr val="black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443989" y="3255136"/>
            <a:ext cx="41341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AR" sz="2400" dirty="0">
                <a:solidFill>
                  <a:prstClr val="black"/>
                </a:solidFill>
              </a:rPr>
              <a:t>N</a:t>
            </a:r>
            <a:r>
              <a:rPr lang="es-AR" sz="2400" dirty="0" smtClean="0">
                <a:solidFill>
                  <a:prstClr val="black"/>
                </a:solidFill>
              </a:rPr>
              <a:t>o </a:t>
            </a:r>
            <a:r>
              <a:rPr lang="es-AR" sz="2400" dirty="0">
                <a:solidFill>
                  <a:prstClr val="black"/>
                </a:solidFill>
              </a:rPr>
              <a:t>se </a:t>
            </a:r>
            <a:r>
              <a:rPr lang="es-AR" sz="2400" dirty="0" smtClean="0">
                <a:solidFill>
                  <a:prstClr val="black"/>
                </a:solidFill>
              </a:rPr>
              <a:t>alivia </a:t>
            </a:r>
            <a:r>
              <a:rPr lang="es-AR" sz="2400" dirty="0">
                <a:solidFill>
                  <a:prstClr val="black"/>
                </a:solidFill>
              </a:rPr>
              <a:t>con la </a:t>
            </a:r>
            <a:r>
              <a:rPr lang="es-AR" sz="2400" dirty="0" smtClean="0">
                <a:solidFill>
                  <a:prstClr val="black"/>
                </a:solidFill>
              </a:rPr>
              <a:t>inactividad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2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prstClr val="black"/>
                </a:solidFill>
              </a:rPr>
              <a:t>Mejora con el movimiento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2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prstClr val="black"/>
                </a:solidFill>
              </a:rPr>
              <a:t>Se acompaña de rigidez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ES" sz="24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2400" dirty="0" smtClean="0">
                <a:solidFill>
                  <a:prstClr val="black"/>
                </a:solidFill>
              </a:rPr>
              <a:t>Exacerbación nocturna</a:t>
            </a:r>
          </a:p>
          <a:p>
            <a:endParaRPr lang="es-AR" sz="2000" dirty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238362" y="335305"/>
            <a:ext cx="5480635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/>
          <a:p>
            <a:pPr defTabSz="914400">
              <a:lnSpc>
                <a:spcPct val="89000"/>
              </a:lnSpc>
              <a:spcBef>
                <a:spcPct val="0"/>
              </a:spcBef>
            </a:pPr>
            <a:r>
              <a:rPr lang="es-ES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AFECTACIÓN ARTICULAR </a:t>
            </a:r>
            <a:endParaRPr lang="es-AR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690" y="1973147"/>
            <a:ext cx="2737977" cy="1539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10091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/>
      <p:bldP spid="9" grpId="0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28" y="1066400"/>
            <a:ext cx="5492542" cy="216860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-353" t="42463"/>
          <a:stretch/>
        </p:blipFill>
        <p:spPr>
          <a:xfrm>
            <a:off x="313243" y="5025478"/>
            <a:ext cx="7232071" cy="768262"/>
          </a:xfrm>
          <a:prstGeom prst="rect">
            <a:avLst/>
          </a:prstGeom>
        </p:spPr>
      </p:pic>
      <p:sp>
        <p:nvSpPr>
          <p:cNvPr id="7" name="Cruz 6"/>
          <p:cNvSpPr/>
          <p:nvPr/>
        </p:nvSpPr>
        <p:spPr>
          <a:xfrm>
            <a:off x="3086956" y="3887655"/>
            <a:ext cx="470486" cy="627414"/>
          </a:xfrm>
          <a:prstGeom prst="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7"/>
          <p:cNvSpPr/>
          <p:nvPr/>
        </p:nvSpPr>
        <p:spPr>
          <a:xfrm>
            <a:off x="428596" y="179457"/>
            <a:ext cx="36134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 smtClean="0">
                <a:solidFill>
                  <a:srgbClr val="632E62"/>
                </a:solidFill>
              </a:rPr>
              <a:t>Examen Físico:</a:t>
            </a:r>
            <a:endParaRPr lang="es-AR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8470" y="1368383"/>
            <a:ext cx="5242560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5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ipse 3"/>
          <p:cNvSpPr/>
          <p:nvPr/>
        </p:nvSpPr>
        <p:spPr>
          <a:xfrm>
            <a:off x="4166316" y="360608"/>
            <a:ext cx="4687910" cy="2060621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4400" b="1" i="1" dirty="0" smtClean="0"/>
              <a:t>ARTRITIS </a:t>
            </a:r>
            <a:endParaRPr lang="es-AR" sz="4400" b="1" i="1" dirty="0"/>
          </a:p>
        </p:txBody>
      </p:sp>
      <p:sp>
        <p:nvSpPr>
          <p:cNvPr id="5" name="Elipse 4"/>
          <p:cNvSpPr/>
          <p:nvPr/>
        </p:nvSpPr>
        <p:spPr>
          <a:xfrm>
            <a:off x="3998890" y="4546241"/>
            <a:ext cx="4855336" cy="2034862"/>
          </a:xfrm>
          <a:prstGeom prst="ellips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4400" b="1" i="1" dirty="0"/>
              <a:t>ARTRALGIAS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659487" y="2884866"/>
            <a:ext cx="2781837" cy="1146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/>
              <a:t>ANAMNESIS</a:t>
            </a:r>
            <a:endParaRPr lang="es-AR" sz="3200" dirty="0"/>
          </a:p>
        </p:txBody>
      </p:sp>
      <p:sp>
        <p:nvSpPr>
          <p:cNvPr id="8" name="Rectángulo 7"/>
          <p:cNvSpPr/>
          <p:nvPr/>
        </p:nvSpPr>
        <p:spPr>
          <a:xfrm>
            <a:off x="7463307" y="2910624"/>
            <a:ext cx="2781837" cy="1146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/>
              <a:t>EXAMEN FISICO</a:t>
            </a:r>
            <a:endParaRPr lang="es-AR" sz="3200" dirty="0"/>
          </a:p>
        </p:txBody>
      </p:sp>
      <p:sp>
        <p:nvSpPr>
          <p:cNvPr id="9" name="Cruz 8"/>
          <p:cNvSpPr/>
          <p:nvPr/>
        </p:nvSpPr>
        <p:spPr>
          <a:xfrm>
            <a:off x="6130344" y="3148884"/>
            <a:ext cx="759853" cy="669701"/>
          </a:xfrm>
          <a:prstGeom prst="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37733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anco de imágenes y signos.Calendario/Meses del añ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735" y="3198253"/>
            <a:ext cx="4381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95081" y="5396248"/>
            <a:ext cx="9601200" cy="12310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AR" sz="18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s-AR" dirty="0"/>
          </a:p>
        </p:txBody>
      </p:sp>
      <p:sp>
        <p:nvSpPr>
          <p:cNvPr id="5" name="Rectángulo 4"/>
          <p:cNvSpPr/>
          <p:nvPr/>
        </p:nvSpPr>
        <p:spPr>
          <a:xfrm>
            <a:off x="1032424" y="1338261"/>
            <a:ext cx="34533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dirty="0"/>
              <a:t>FORMAS DE INICIO</a:t>
            </a:r>
          </a:p>
        </p:txBody>
      </p:sp>
      <p:sp>
        <p:nvSpPr>
          <p:cNvPr id="6" name="Rectángulo 5"/>
          <p:cNvSpPr/>
          <p:nvPr/>
        </p:nvSpPr>
        <p:spPr>
          <a:xfrm>
            <a:off x="3663543" y="501273"/>
            <a:ext cx="1268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dirty="0"/>
              <a:t>Agudo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663543" y="2029313"/>
            <a:ext cx="33361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dirty="0"/>
              <a:t>En </a:t>
            </a:r>
            <a:r>
              <a:rPr lang="es-AR" sz="3200" dirty="0" smtClean="0"/>
              <a:t>días (insidioso)</a:t>
            </a:r>
            <a:endParaRPr lang="es-AR" sz="3200" dirty="0"/>
          </a:p>
        </p:txBody>
      </p:sp>
      <p:sp>
        <p:nvSpPr>
          <p:cNvPr id="15" name="Flecha doblada hacia arriba 14"/>
          <p:cNvSpPr/>
          <p:nvPr/>
        </p:nvSpPr>
        <p:spPr>
          <a:xfrm rot="5400000">
            <a:off x="2940631" y="1910815"/>
            <a:ext cx="519535" cy="64160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Flecha doblada 16"/>
          <p:cNvSpPr/>
          <p:nvPr/>
        </p:nvSpPr>
        <p:spPr>
          <a:xfrm>
            <a:off x="2879596" y="669702"/>
            <a:ext cx="641607" cy="502276"/>
          </a:xfrm>
          <a:prstGeom prst="bentArrow">
            <a:avLst>
              <a:gd name="adj1" fmla="val 22436"/>
              <a:gd name="adj2" fmla="val 26282"/>
              <a:gd name="adj3" fmla="val 25000"/>
              <a:gd name="adj4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1382277" y="3898512"/>
            <a:ext cx="42691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dirty="0"/>
              <a:t>PATRÓN CRONOLÓGICO</a:t>
            </a:r>
          </a:p>
        </p:txBody>
      </p:sp>
      <p:sp>
        <p:nvSpPr>
          <p:cNvPr id="23" name="CuadroTexto 22"/>
          <p:cNvSpPr txBox="1"/>
          <p:nvPr/>
        </p:nvSpPr>
        <p:spPr>
          <a:xfrm>
            <a:off x="1222759" y="4705196"/>
            <a:ext cx="4596887" cy="58477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AGUDO VS CRONICO</a:t>
            </a:r>
            <a:endParaRPr lang="es-AR" sz="3200" dirty="0"/>
          </a:p>
        </p:txBody>
      </p:sp>
      <p:sp>
        <p:nvSpPr>
          <p:cNvPr id="24" name="CuadroTexto 23"/>
          <p:cNvSpPr txBox="1"/>
          <p:nvPr/>
        </p:nvSpPr>
        <p:spPr>
          <a:xfrm>
            <a:off x="2393772" y="5659302"/>
            <a:ext cx="2005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smtClean="0"/>
              <a:t>6 SEMANAS </a:t>
            </a:r>
            <a:endParaRPr lang="es-AR" sz="2800" dirty="0"/>
          </a:p>
        </p:txBody>
      </p:sp>
      <p:sp>
        <p:nvSpPr>
          <p:cNvPr id="2" name="Rectángulo 1"/>
          <p:cNvSpPr/>
          <p:nvPr/>
        </p:nvSpPr>
        <p:spPr>
          <a:xfrm>
            <a:off x="8872485" y="435058"/>
            <a:ext cx="2647238" cy="58477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s-ES" sz="3200" dirty="0">
                <a:solidFill>
                  <a:prstClr val="white"/>
                </a:solidFill>
              </a:rPr>
              <a:t>ANAMNESIS</a:t>
            </a:r>
            <a:endParaRPr lang="es-AR" sz="3200" dirty="0">
              <a:solidFill>
                <a:prstClr val="white"/>
              </a:solidFill>
            </a:endParaRPr>
          </a:p>
        </p:txBody>
      </p:sp>
      <p:sp>
        <p:nvSpPr>
          <p:cNvPr id="8" name="Flecha izquierda 7"/>
          <p:cNvSpPr/>
          <p:nvPr/>
        </p:nvSpPr>
        <p:spPr>
          <a:xfrm>
            <a:off x="1222760" y="5737567"/>
            <a:ext cx="991554" cy="3666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Flecha izquierda 17"/>
          <p:cNvSpPr/>
          <p:nvPr/>
        </p:nvSpPr>
        <p:spPr>
          <a:xfrm rot="10800000">
            <a:off x="4625217" y="5734788"/>
            <a:ext cx="991554" cy="36668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162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812527" y="4147213"/>
            <a:ext cx="3333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400" dirty="0" smtClean="0"/>
              <a:t>TIPO DE COMPROMISO</a:t>
            </a:r>
          </a:p>
        </p:txBody>
      </p:sp>
      <p:sp>
        <p:nvSpPr>
          <p:cNvPr id="5" name="Rectángulo 4"/>
          <p:cNvSpPr/>
          <p:nvPr/>
        </p:nvSpPr>
        <p:spPr>
          <a:xfrm>
            <a:off x="4765687" y="3296787"/>
            <a:ext cx="1705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dirty="0" smtClean="0"/>
              <a:t>SIMÉTRICO</a:t>
            </a:r>
            <a:r>
              <a:rPr lang="es-AR" dirty="0" smtClean="0"/>
              <a:t> </a:t>
            </a:r>
            <a:endParaRPr lang="es-AR" dirty="0"/>
          </a:p>
        </p:txBody>
      </p:sp>
      <p:sp>
        <p:nvSpPr>
          <p:cNvPr id="6" name="Rectángulo 5"/>
          <p:cNvSpPr/>
          <p:nvPr/>
        </p:nvSpPr>
        <p:spPr>
          <a:xfrm>
            <a:off x="4783894" y="4802354"/>
            <a:ext cx="18838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dirty="0" smtClean="0"/>
              <a:t>ASIMÉTRICO </a:t>
            </a:r>
            <a:endParaRPr lang="es-AR" sz="24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951" y="3531123"/>
            <a:ext cx="414564" cy="49991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3161" y="4608878"/>
            <a:ext cx="487722" cy="57307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785859" y="1093862"/>
            <a:ext cx="421166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dirty="0"/>
              <a:t>NÚMERO DE ARTICULACIONES 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5431694" y="2194761"/>
            <a:ext cx="2912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err="1"/>
              <a:t>Oligoarticular</a:t>
            </a:r>
            <a:r>
              <a:rPr lang="es-ES" dirty="0" smtClean="0"/>
              <a:t> </a:t>
            </a:r>
            <a:endParaRPr lang="es-AR" dirty="0"/>
          </a:p>
        </p:txBody>
      </p:sp>
      <p:sp>
        <p:nvSpPr>
          <p:cNvPr id="12" name="Rectángulo 11"/>
          <p:cNvSpPr/>
          <p:nvPr/>
        </p:nvSpPr>
        <p:spPr>
          <a:xfrm>
            <a:off x="5380020" y="161231"/>
            <a:ext cx="20831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dirty="0" err="1"/>
              <a:t>M</a:t>
            </a:r>
            <a:r>
              <a:rPr lang="es-AR" sz="2400" dirty="0" err="1" smtClean="0"/>
              <a:t>onoarticular</a:t>
            </a:r>
            <a:r>
              <a:rPr lang="es-AR" sz="2400" dirty="0" smtClean="0"/>
              <a:t> </a:t>
            </a:r>
            <a:endParaRPr lang="es-AR" sz="2400" dirty="0"/>
          </a:p>
        </p:txBody>
      </p:sp>
      <p:sp>
        <p:nvSpPr>
          <p:cNvPr id="13" name="Rectángulo 12"/>
          <p:cNvSpPr/>
          <p:nvPr/>
        </p:nvSpPr>
        <p:spPr>
          <a:xfrm>
            <a:off x="5725820" y="1104978"/>
            <a:ext cx="17373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dirty="0" err="1"/>
              <a:t>P</a:t>
            </a:r>
            <a:r>
              <a:rPr lang="es-AR" sz="2400" dirty="0" err="1" smtClean="0"/>
              <a:t>oliarticular</a:t>
            </a:r>
            <a:endParaRPr lang="es-AR" sz="2400" dirty="0"/>
          </a:p>
        </p:txBody>
      </p:sp>
      <p:sp>
        <p:nvSpPr>
          <p:cNvPr id="14" name="Flecha doblada 13"/>
          <p:cNvSpPr/>
          <p:nvPr/>
        </p:nvSpPr>
        <p:spPr>
          <a:xfrm>
            <a:off x="4594243" y="263271"/>
            <a:ext cx="628389" cy="6439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tx1"/>
              </a:solidFill>
            </a:endParaRPr>
          </a:p>
        </p:txBody>
      </p:sp>
      <p:sp>
        <p:nvSpPr>
          <p:cNvPr id="15" name="Flecha doblada hacia arriba 14"/>
          <p:cNvSpPr/>
          <p:nvPr/>
        </p:nvSpPr>
        <p:spPr>
          <a:xfrm rot="5400000">
            <a:off x="4737757" y="2016427"/>
            <a:ext cx="519535" cy="641607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Flecha derecha 15"/>
          <p:cNvSpPr/>
          <p:nvPr/>
        </p:nvSpPr>
        <p:spPr>
          <a:xfrm>
            <a:off x="4997524" y="1177995"/>
            <a:ext cx="434170" cy="2922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841" y="635863"/>
            <a:ext cx="3443528" cy="4089190"/>
          </a:xfrm>
          <a:prstGeom prst="rect">
            <a:avLst/>
          </a:prstGeom>
        </p:spPr>
      </p:pic>
      <p:sp>
        <p:nvSpPr>
          <p:cNvPr id="19" name="Rectángulo 18"/>
          <p:cNvSpPr/>
          <p:nvPr/>
        </p:nvSpPr>
        <p:spPr>
          <a:xfrm>
            <a:off x="428235" y="5252903"/>
            <a:ext cx="105951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AR" sz="2400" dirty="0">
                <a:solidFill>
                  <a:prstClr val="black"/>
                </a:solidFill>
              </a:rPr>
              <a:t>LOCALIZACIÓN:</a:t>
            </a:r>
            <a:r>
              <a:rPr lang="es-AR" dirty="0">
                <a:solidFill>
                  <a:prstClr val="black"/>
                </a:solidFill>
              </a:rPr>
              <a:t> </a:t>
            </a:r>
            <a:r>
              <a:rPr lang="es-AR" sz="2400" dirty="0">
                <a:solidFill>
                  <a:prstClr val="black"/>
                </a:solidFill>
              </a:rPr>
              <a:t>pequeñas,  grandes, miembros superiores, miembros </a:t>
            </a:r>
            <a:r>
              <a:rPr lang="es-AR" sz="2400" dirty="0" smtClean="0">
                <a:solidFill>
                  <a:prstClr val="black"/>
                </a:solidFill>
              </a:rPr>
              <a:t>inferiores</a:t>
            </a:r>
          </a:p>
          <a:p>
            <a:pPr lvl="0"/>
            <a:endParaRPr lang="es-ES" sz="2400" dirty="0">
              <a:solidFill>
                <a:prstClr val="black"/>
              </a:solidFill>
            </a:endParaRPr>
          </a:p>
          <a:p>
            <a:pPr lvl="0"/>
            <a:r>
              <a:rPr lang="es-ES" sz="2400" dirty="0" smtClean="0">
                <a:solidFill>
                  <a:prstClr val="black"/>
                </a:solidFill>
              </a:rPr>
              <a:t>COMPROMISO AXIAL </a:t>
            </a:r>
            <a:endParaRPr lang="es-AR" sz="2400" dirty="0">
              <a:solidFill>
                <a:prstClr val="black"/>
              </a:solidFill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812527" y="161231"/>
            <a:ext cx="2914580" cy="584775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none">
            <a:spAutoFit/>
          </a:bodyPr>
          <a:lstStyle/>
          <a:p>
            <a:pPr lvl="0" algn="ctr"/>
            <a:r>
              <a:rPr lang="es-ES" sz="3200" dirty="0">
                <a:solidFill>
                  <a:prstClr val="white"/>
                </a:solidFill>
              </a:rPr>
              <a:t>EXAMEN FISICO</a:t>
            </a:r>
            <a:endParaRPr lang="es-AR" sz="32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523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53414" y="676141"/>
            <a:ext cx="9601200" cy="3581400"/>
          </a:xfrm>
        </p:spPr>
        <p:txBody>
          <a:bodyPr/>
          <a:lstStyle/>
          <a:p>
            <a:pPr marL="0" indent="0">
              <a:buNone/>
            </a:pPr>
            <a:r>
              <a:rPr lang="es-AR" sz="2400" dirty="0" smtClean="0">
                <a:solidFill>
                  <a:schemeClr val="tx1"/>
                </a:solidFill>
              </a:rPr>
              <a:t>MANIFESTACIONES EXTRAARTICULARES</a:t>
            </a:r>
          </a:p>
          <a:p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19144" b="11851"/>
          <a:stretch/>
        </p:blipFill>
        <p:spPr>
          <a:xfrm>
            <a:off x="753414" y="1429554"/>
            <a:ext cx="3049530" cy="179016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3246" y="1515010"/>
            <a:ext cx="2828925" cy="161925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776" y="3097829"/>
            <a:ext cx="3067426" cy="229862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107" y="687915"/>
            <a:ext cx="3137616" cy="260422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0587" y="2971293"/>
            <a:ext cx="2916502" cy="2319423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17334" y="35511"/>
            <a:ext cx="2582538" cy="344338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2804" y="3592424"/>
            <a:ext cx="2508222" cy="28471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10714" y="3296939"/>
            <a:ext cx="2435570" cy="272278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96277" y="4921260"/>
            <a:ext cx="3251438" cy="182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5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941" y="421456"/>
            <a:ext cx="7286828" cy="576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6235" y="1184857"/>
            <a:ext cx="10572682" cy="356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9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12" y="1981706"/>
            <a:ext cx="6222295" cy="3958223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4353058" y="309093"/>
            <a:ext cx="4314424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000" b="1" u="sng" dirty="0" smtClean="0"/>
              <a:t>DOLOR MONOARTICULAR AGUDO </a:t>
            </a:r>
            <a:endParaRPr lang="es-AR" sz="2000" b="1" u="sng" dirty="0"/>
          </a:p>
        </p:txBody>
      </p:sp>
      <p:sp>
        <p:nvSpPr>
          <p:cNvPr id="3" name="CuadroTexto 2"/>
          <p:cNvSpPr txBox="1"/>
          <p:nvPr/>
        </p:nvSpPr>
        <p:spPr>
          <a:xfrm>
            <a:off x="2202287" y="1236372"/>
            <a:ext cx="2240923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MECANICO</a:t>
            </a:r>
            <a:endParaRPr lang="es-AR" sz="2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8433515" y="1236372"/>
            <a:ext cx="2240923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INFLAMATORIO</a:t>
            </a:r>
            <a:endParaRPr lang="es-AR" sz="2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7935978" y="2285308"/>
            <a:ext cx="34279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ARTROCENTESIS</a:t>
            </a:r>
          </a:p>
          <a:p>
            <a:r>
              <a:rPr lang="es-ES" sz="2400" dirty="0" smtClean="0"/>
              <a:t>- </a:t>
            </a:r>
            <a:r>
              <a:rPr lang="es-ES" dirty="0" err="1" smtClean="0"/>
              <a:t>Rto</a:t>
            </a:r>
            <a:r>
              <a:rPr lang="es-ES" dirty="0" smtClean="0"/>
              <a:t> celular con formula</a:t>
            </a:r>
          </a:p>
          <a:p>
            <a:r>
              <a:rPr lang="es-ES" dirty="0" smtClean="0"/>
              <a:t>- Cultivo</a:t>
            </a:r>
          </a:p>
          <a:p>
            <a:r>
              <a:rPr lang="es-ES" dirty="0" smtClean="0"/>
              <a:t>- Cristales </a:t>
            </a:r>
            <a:endParaRPr lang="es-AR" dirty="0"/>
          </a:p>
        </p:txBody>
      </p:sp>
      <p:sp>
        <p:nvSpPr>
          <p:cNvPr id="6" name="Flecha abajo 5"/>
          <p:cNvSpPr/>
          <p:nvPr/>
        </p:nvSpPr>
        <p:spPr>
          <a:xfrm>
            <a:off x="9322693" y="1815921"/>
            <a:ext cx="462565" cy="4092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6815" y="3741209"/>
            <a:ext cx="4687801" cy="263395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032" y="2054863"/>
            <a:ext cx="9156662" cy="3543600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356834" y="3932727"/>
            <a:ext cx="8925059" cy="562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5735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6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534" y="560636"/>
            <a:ext cx="8918037" cy="5449912"/>
          </a:xfrm>
          <a:prstGeom prst="rect">
            <a:avLst/>
          </a:prstGeom>
        </p:spPr>
      </p:pic>
      <p:sp>
        <p:nvSpPr>
          <p:cNvPr id="2" name="Elipse 1"/>
          <p:cNvSpPr/>
          <p:nvPr/>
        </p:nvSpPr>
        <p:spPr>
          <a:xfrm>
            <a:off x="1834534" y="751840"/>
            <a:ext cx="1660506" cy="4368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noFill/>
            </a:endParaRPr>
          </a:p>
        </p:txBody>
      </p:sp>
      <p:sp>
        <p:nvSpPr>
          <p:cNvPr id="5" name="Elipse 4"/>
          <p:cNvSpPr/>
          <p:nvPr/>
        </p:nvSpPr>
        <p:spPr>
          <a:xfrm>
            <a:off x="7463174" y="822960"/>
            <a:ext cx="2005946" cy="36576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81459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815955" y="983980"/>
            <a:ext cx="6014434" cy="1485900"/>
          </a:xfrm>
        </p:spPr>
        <p:txBody>
          <a:bodyPr/>
          <a:lstStyle/>
          <a:p>
            <a:r>
              <a:rPr lang="es-ES" dirty="0" smtClean="0"/>
              <a:t> </a:t>
            </a:r>
            <a:endParaRPr lang="es-AR" dirty="0"/>
          </a:p>
        </p:txBody>
      </p:sp>
      <p:sp>
        <p:nvSpPr>
          <p:cNvPr id="6" name="Elipse 5"/>
          <p:cNvSpPr/>
          <p:nvPr/>
        </p:nvSpPr>
        <p:spPr>
          <a:xfrm>
            <a:off x="3812146" y="506446"/>
            <a:ext cx="3696238" cy="22943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 smtClean="0"/>
              <a:t>Afectación </a:t>
            </a:r>
            <a:r>
              <a:rPr lang="es-ES" sz="3200" dirty="0" err="1" smtClean="0"/>
              <a:t>periarticular</a:t>
            </a:r>
            <a:r>
              <a:rPr lang="es-ES" sz="3200" dirty="0" smtClean="0"/>
              <a:t> </a:t>
            </a:r>
            <a:endParaRPr lang="es-AR" sz="3200" dirty="0"/>
          </a:p>
        </p:txBody>
      </p:sp>
      <p:sp>
        <p:nvSpPr>
          <p:cNvPr id="7" name="Elipse 6"/>
          <p:cNvSpPr/>
          <p:nvPr/>
        </p:nvSpPr>
        <p:spPr>
          <a:xfrm>
            <a:off x="3765143" y="4083399"/>
            <a:ext cx="3490174" cy="2239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200" dirty="0"/>
              <a:t>Afectación articular</a:t>
            </a:r>
          </a:p>
        </p:txBody>
      </p:sp>
      <p:sp>
        <p:nvSpPr>
          <p:cNvPr id="9" name="Flecha derecha 8"/>
          <p:cNvSpPr/>
          <p:nvPr/>
        </p:nvSpPr>
        <p:spPr>
          <a:xfrm rot="19121006">
            <a:off x="7458065" y="4105911"/>
            <a:ext cx="853956" cy="40095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Elipse 10"/>
          <p:cNvSpPr/>
          <p:nvPr/>
        </p:nvSpPr>
        <p:spPr>
          <a:xfrm>
            <a:off x="8640442" y="2800767"/>
            <a:ext cx="2659267" cy="14503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2000" dirty="0" smtClean="0"/>
          </a:p>
          <a:p>
            <a:pPr algn="ctr"/>
            <a:r>
              <a:rPr lang="es-ES" sz="2000" dirty="0" smtClean="0"/>
              <a:t>INFLAMATORIA</a:t>
            </a:r>
            <a:endParaRPr lang="es-ES" sz="2000" dirty="0"/>
          </a:p>
          <a:p>
            <a:pPr algn="ctr"/>
            <a:r>
              <a:rPr lang="es-ES" sz="2000" dirty="0"/>
              <a:t>( ARTRITIS) </a:t>
            </a:r>
            <a:endParaRPr lang="es-ES" sz="2800" dirty="0"/>
          </a:p>
          <a:p>
            <a:pPr algn="ctr"/>
            <a:endParaRPr lang="es-AR" sz="2800" dirty="0"/>
          </a:p>
        </p:txBody>
      </p:sp>
      <p:sp>
        <p:nvSpPr>
          <p:cNvPr id="12" name="Elipse 11"/>
          <p:cNvSpPr/>
          <p:nvPr/>
        </p:nvSpPr>
        <p:spPr>
          <a:xfrm>
            <a:off x="8660902" y="5351036"/>
            <a:ext cx="2794716" cy="143479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NO INFLAMATORIA</a:t>
            </a:r>
          </a:p>
          <a:p>
            <a:pPr algn="ctr"/>
            <a:r>
              <a:rPr lang="es-ES" dirty="0" smtClean="0"/>
              <a:t>(ARTRALGIA)</a:t>
            </a:r>
            <a:endParaRPr lang="es-AR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862884" y="2478325"/>
            <a:ext cx="2949262" cy="187226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A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PACIENTE</a:t>
            </a:r>
          </a:p>
          <a:p>
            <a:pPr algn="ctr"/>
            <a:r>
              <a:rPr lang="es-A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CON DOLOR</a:t>
            </a:r>
          </a:p>
          <a:p>
            <a:pPr algn="ctr"/>
            <a:r>
              <a:rPr lang="es-AR" sz="2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ARTICULAR</a:t>
            </a:r>
          </a:p>
        </p:txBody>
      </p:sp>
      <p:sp>
        <p:nvSpPr>
          <p:cNvPr id="14" name="Flecha derecha 13"/>
          <p:cNvSpPr/>
          <p:nvPr/>
        </p:nvSpPr>
        <p:spPr>
          <a:xfrm rot="1584729">
            <a:off x="7438795" y="5734904"/>
            <a:ext cx="853956" cy="400956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315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527" y="220270"/>
            <a:ext cx="5493201" cy="636341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159" t="7361" b="12811"/>
          <a:stretch/>
        </p:blipFill>
        <p:spPr>
          <a:xfrm>
            <a:off x="7873999" y="3058160"/>
            <a:ext cx="4049151" cy="352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3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23893" y="273678"/>
            <a:ext cx="3496614" cy="447540"/>
          </a:xfrm>
          <a:solidFill>
            <a:schemeClr val="accent6"/>
          </a:solidFill>
        </p:spPr>
        <p:txBody>
          <a:bodyPr>
            <a:normAutofit fontScale="90000"/>
          </a:bodyPr>
          <a:lstStyle/>
          <a:p>
            <a:pPr algn="ctr"/>
            <a:r>
              <a:rPr lang="es-ES" sz="2400" b="1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DOLOR POLIARTICULAR</a:t>
            </a:r>
            <a:endParaRPr lang="es-AR" sz="2400" b="1" u="sng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777285" y="1378039"/>
            <a:ext cx="2646608" cy="46166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es-ES" sz="2400" dirty="0"/>
              <a:t>NO INFLAMATORIA </a:t>
            </a:r>
            <a:endParaRPr lang="es-AR" sz="2400" dirty="0"/>
          </a:p>
        </p:txBody>
      </p:sp>
      <p:sp>
        <p:nvSpPr>
          <p:cNvPr id="5" name="Rectángulo 4"/>
          <p:cNvSpPr/>
          <p:nvPr/>
        </p:nvSpPr>
        <p:spPr>
          <a:xfrm>
            <a:off x="8390239" y="1378039"/>
            <a:ext cx="2172774" cy="461665"/>
          </a:xfrm>
          <a:prstGeom prst="rect">
            <a:avLst/>
          </a:prstGeom>
          <a:solidFill>
            <a:schemeClr val="accent5"/>
          </a:solidFill>
        </p:spPr>
        <p:txBody>
          <a:bodyPr wrap="none">
            <a:spAutoFit/>
          </a:bodyPr>
          <a:lstStyle/>
          <a:p>
            <a:r>
              <a:rPr lang="es-AR" sz="2400" dirty="0"/>
              <a:t>INFLAMATORIA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376264" y="2346134"/>
            <a:ext cx="304762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dirty="0" smtClean="0"/>
              <a:t>Enfermedad </a:t>
            </a:r>
            <a:r>
              <a:rPr lang="es-AR" dirty="0"/>
              <a:t>degenerativa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AR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AR" dirty="0" smtClean="0"/>
              <a:t>Fibromialgia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PMR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/>
              <a:t>Hemocromatosis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err="1" smtClean="0"/>
              <a:t>Amiloidosis</a:t>
            </a: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ES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AR" dirty="0" smtClean="0"/>
          </a:p>
          <a:p>
            <a:pPr marL="285750" indent="-285750">
              <a:buFontTx/>
              <a:buChar char="-"/>
            </a:pPr>
            <a:endParaRPr lang="es-AR" dirty="0"/>
          </a:p>
        </p:txBody>
      </p:sp>
      <p:sp>
        <p:nvSpPr>
          <p:cNvPr id="7" name="Rectángulo 6"/>
          <p:cNvSpPr/>
          <p:nvPr/>
        </p:nvSpPr>
        <p:spPr>
          <a:xfrm>
            <a:off x="6742281" y="2346134"/>
            <a:ext cx="520931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prstClr val="black"/>
                </a:solidFill>
              </a:rPr>
              <a:t>Anamnesis: edad, sexo, </a:t>
            </a:r>
            <a:r>
              <a:rPr lang="es-ES" dirty="0" err="1" smtClean="0">
                <a:solidFill>
                  <a:prstClr val="black"/>
                </a:solidFill>
              </a:rPr>
              <a:t>ac</a:t>
            </a:r>
            <a:r>
              <a:rPr lang="es-ES" dirty="0" smtClean="0">
                <a:solidFill>
                  <a:prstClr val="black"/>
                </a:solidFill>
              </a:rPr>
              <a:t>. </a:t>
            </a:r>
            <a:r>
              <a:rPr lang="es-ES" dirty="0" err="1" smtClean="0">
                <a:solidFill>
                  <a:prstClr val="black"/>
                </a:solidFill>
              </a:rPr>
              <a:t>epidemiologicos</a:t>
            </a:r>
            <a:r>
              <a:rPr lang="es-ES" dirty="0" smtClean="0">
                <a:solidFill>
                  <a:prstClr val="black"/>
                </a:solidFill>
              </a:rPr>
              <a:t>, </a:t>
            </a:r>
          </a:p>
          <a:p>
            <a:pPr lvl="0"/>
            <a:r>
              <a:rPr lang="es-ES" dirty="0" smtClean="0">
                <a:solidFill>
                  <a:prstClr val="black"/>
                </a:solidFill>
              </a:rPr>
              <a:t>Etc.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s-AR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s-AR" dirty="0" smtClean="0">
                <a:solidFill>
                  <a:prstClr val="black"/>
                </a:solidFill>
              </a:rPr>
              <a:t>Secuencia </a:t>
            </a:r>
            <a:r>
              <a:rPr lang="es-AR" dirty="0">
                <a:solidFill>
                  <a:prstClr val="black"/>
                </a:solidFill>
              </a:rPr>
              <a:t>de la afectación </a:t>
            </a:r>
            <a:r>
              <a:rPr lang="es-AR" dirty="0" smtClean="0">
                <a:solidFill>
                  <a:prstClr val="black"/>
                </a:solidFill>
              </a:rPr>
              <a:t>( aditivo</a:t>
            </a:r>
            <a:r>
              <a:rPr lang="es-AR" dirty="0">
                <a:solidFill>
                  <a:prstClr val="black"/>
                </a:solidFill>
              </a:rPr>
              <a:t>, migratorio e </a:t>
            </a:r>
            <a:r>
              <a:rPr lang="es-AR" dirty="0" smtClean="0">
                <a:solidFill>
                  <a:prstClr val="black"/>
                </a:solidFill>
              </a:rPr>
              <a:t>intermitente).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s-ES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prstClr val="black"/>
                </a:solidFill>
              </a:rPr>
              <a:t>Tipo de compromiso </a:t>
            </a:r>
            <a:endParaRPr lang="es-ES" dirty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s-ES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prstClr val="black"/>
                </a:solidFill>
              </a:rPr>
              <a:t>Patrón cronológico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s-ES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prstClr val="black"/>
                </a:solidFill>
              </a:rPr>
              <a:t>Localización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es-AR" dirty="0" smtClean="0">
              <a:solidFill>
                <a:prstClr val="black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es-AR" dirty="0" err="1" smtClean="0">
                <a:solidFill>
                  <a:prstClr val="black"/>
                </a:solidFill>
              </a:rPr>
              <a:t>Artrocentesis</a:t>
            </a:r>
            <a:endParaRPr lang="es-AR" dirty="0" smtClean="0">
              <a:solidFill>
                <a:prstClr val="black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275044" y="2346134"/>
            <a:ext cx="4403163" cy="394237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s-AR" sz="3200" dirty="0" smtClean="0"/>
              <a:t>No toda </a:t>
            </a:r>
            <a:r>
              <a:rPr lang="es-AR" sz="3200" dirty="0" err="1" smtClean="0"/>
              <a:t>poliartritis</a:t>
            </a:r>
            <a:r>
              <a:rPr lang="es-AR" sz="3200" dirty="0" smtClean="0"/>
              <a:t> es </a:t>
            </a:r>
            <a:r>
              <a:rPr lang="es-AR" sz="3200" dirty="0" err="1" smtClean="0"/>
              <a:t>Artitis</a:t>
            </a:r>
            <a:r>
              <a:rPr lang="es-AR" sz="3200" dirty="0" smtClean="0"/>
              <a:t> </a:t>
            </a:r>
            <a:r>
              <a:rPr lang="es-AR" sz="3200" dirty="0" err="1" smtClean="0"/>
              <a:t>reumatoidea</a:t>
            </a:r>
            <a:r>
              <a:rPr lang="es-AR" sz="3200" dirty="0" smtClean="0"/>
              <a:t> </a:t>
            </a:r>
            <a:endParaRPr lang="es-AR" sz="32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845" y="3796890"/>
            <a:ext cx="2554296" cy="21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/>
      <p:bldP spid="7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9700" y="1334779"/>
            <a:ext cx="9995273" cy="453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3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1"/>
          <p:cNvSpPr>
            <a:spLocks noChangeArrowheads="1"/>
          </p:cNvSpPr>
          <p:nvPr/>
        </p:nvSpPr>
        <p:spPr bwMode="auto">
          <a:xfrm>
            <a:off x="6568505" y="1523029"/>
            <a:ext cx="3003717" cy="1672631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AR" altLang="es-ES"/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547851" y="1523029"/>
            <a:ext cx="3181528" cy="1672631"/>
          </a:xfrm>
          <a:prstGeom prst="ellipse">
            <a:avLst/>
          </a:prstGeom>
          <a:noFill/>
          <a:ln w="76200">
            <a:solidFill>
              <a:schemeClr val="tx2">
                <a:lumMod val="90000"/>
                <a:lumOff val="10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AR" altLang="es-ES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975462" y="2167731"/>
            <a:ext cx="246481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536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ts val="900"/>
              </a:spcBef>
            </a:pPr>
            <a:r>
              <a:rPr lang="es-AR" altLang="es-ES" sz="2400" b="1" dirty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INTERMITENTE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7416128" y="2040596"/>
            <a:ext cx="147029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536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ts val="900"/>
              </a:spcBef>
            </a:pPr>
            <a:r>
              <a:rPr lang="es-AR" altLang="es-ES" sz="2400" b="1" dirty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ADITIVA</a:t>
            </a: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5947426" y="3396883"/>
            <a:ext cx="1961479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9536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ts val="900"/>
              </a:spcBef>
            </a:pPr>
            <a:r>
              <a:rPr lang="es-AR" altLang="es-ES" sz="2400" b="1" dirty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MIGRATORIA</a:t>
            </a:r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9950433" y="1371233"/>
            <a:ext cx="1588" cy="220980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10258971" y="1371233"/>
            <a:ext cx="1591241" cy="212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1048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ts val="900"/>
              </a:spcBef>
            </a:pPr>
            <a:r>
              <a:rPr lang="es-AR" altLang="es-ES" sz="2400" b="1" dirty="0" smtClean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AR</a:t>
            </a:r>
          </a:p>
          <a:p>
            <a:pPr eaLnBrk="1" hangingPunct="1">
              <a:lnSpc>
                <a:spcPct val="98000"/>
              </a:lnSpc>
              <a:spcBef>
                <a:spcPts val="900"/>
              </a:spcBef>
            </a:pPr>
            <a:r>
              <a:rPr lang="es-ES" altLang="es-ES" sz="2400" b="1" dirty="0" smtClean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Artritis Reactiva</a:t>
            </a:r>
            <a:endParaRPr lang="es-AR" altLang="es-ES" sz="2400" b="1" dirty="0">
              <a:latin typeface="Calibri" panose="020F0502020204030204" pitchFamily="34" charset="0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eaLnBrk="1" hangingPunct="1">
              <a:lnSpc>
                <a:spcPct val="98000"/>
              </a:lnSpc>
              <a:spcBef>
                <a:spcPts val="900"/>
              </a:spcBef>
            </a:pPr>
            <a:r>
              <a:rPr lang="es-AR" altLang="es-ES" sz="2400" b="1" dirty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LES</a:t>
            </a:r>
          </a:p>
          <a:p>
            <a:pPr eaLnBrk="1" hangingPunct="1">
              <a:lnSpc>
                <a:spcPct val="98000"/>
              </a:lnSpc>
              <a:spcBef>
                <a:spcPts val="900"/>
              </a:spcBef>
            </a:pPr>
            <a:r>
              <a:rPr lang="es-AR" altLang="es-ES" sz="2400" b="1" dirty="0" err="1" smtClean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APs</a:t>
            </a:r>
            <a:endParaRPr lang="es-AR" altLang="es-ES" sz="2400" b="1" dirty="0">
              <a:latin typeface="Calibri" panose="020F0502020204030204" pitchFamily="34" charset="0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eaLnBrk="1" hangingPunct="1">
              <a:lnSpc>
                <a:spcPct val="98000"/>
              </a:lnSpc>
              <a:spcBef>
                <a:spcPts val="900"/>
              </a:spcBef>
            </a:pPr>
            <a:endParaRPr lang="es-AR" altLang="es-ES" sz="2400" b="1" dirty="0">
              <a:solidFill>
                <a:srgbClr val="FFFF99"/>
              </a:solidFill>
              <a:latin typeface="Calibri" panose="020F0502020204030204" pitchFamily="34" charset="0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 flipH="1">
            <a:off x="5398976" y="4810605"/>
            <a:ext cx="2752299" cy="15115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6096000" y="4924425"/>
            <a:ext cx="20574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1048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ts val="900"/>
              </a:spcBef>
            </a:pPr>
            <a:r>
              <a:rPr lang="es-AR" altLang="es-ES" sz="2400" b="1" dirty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Gonococo</a:t>
            </a:r>
          </a:p>
          <a:p>
            <a:pPr eaLnBrk="1" hangingPunct="1">
              <a:lnSpc>
                <a:spcPct val="98000"/>
              </a:lnSpc>
              <a:spcBef>
                <a:spcPts val="900"/>
              </a:spcBef>
            </a:pPr>
            <a:r>
              <a:rPr lang="es-AR" altLang="es-ES" sz="2400" b="1" dirty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FR</a:t>
            </a:r>
          </a:p>
          <a:p>
            <a:pPr eaLnBrk="1" hangingPunct="1">
              <a:lnSpc>
                <a:spcPct val="98000"/>
              </a:lnSpc>
              <a:spcBef>
                <a:spcPts val="900"/>
              </a:spcBef>
            </a:pPr>
            <a:r>
              <a:rPr lang="es-AR" altLang="es-ES" sz="2400" b="1" dirty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Endocarditis</a:t>
            </a: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>
            <a:off x="3141064" y="1285080"/>
            <a:ext cx="1588" cy="213360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AR"/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891806" y="1461720"/>
            <a:ext cx="2368711" cy="10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51048" rIns="90000" bIns="45000"/>
          <a:lstStyle>
            <a:lvl1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8000"/>
              </a:lnSpc>
              <a:spcBef>
                <a:spcPts val="900"/>
              </a:spcBef>
            </a:pPr>
            <a:r>
              <a:rPr lang="es-AR" altLang="es-ES" sz="2400" b="1" dirty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Gota</a:t>
            </a:r>
          </a:p>
          <a:p>
            <a:pPr eaLnBrk="1" hangingPunct="1">
              <a:lnSpc>
                <a:spcPct val="98000"/>
              </a:lnSpc>
              <a:spcBef>
                <a:spcPts val="900"/>
              </a:spcBef>
            </a:pPr>
            <a:r>
              <a:rPr lang="es-AR" altLang="es-ES" sz="2400" b="1" dirty="0" smtClean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FMF</a:t>
            </a:r>
          </a:p>
          <a:p>
            <a:pPr>
              <a:lnSpc>
                <a:spcPct val="98000"/>
              </a:lnSpc>
              <a:spcBef>
                <a:spcPts val="900"/>
              </a:spcBef>
            </a:pPr>
            <a:r>
              <a:rPr lang="es-AR" altLang="es-ES" sz="2400" b="1" dirty="0" smtClean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Enfermedad </a:t>
            </a:r>
            <a:r>
              <a:rPr lang="es-AR" altLang="es-ES" sz="2400" b="1" dirty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de </a:t>
            </a:r>
            <a:r>
              <a:rPr lang="es-AR" altLang="es-ES" sz="2400" b="1" dirty="0" err="1" smtClean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Whipple</a:t>
            </a:r>
            <a:endParaRPr lang="es-AR" altLang="es-ES" sz="2400" b="1" dirty="0">
              <a:latin typeface="Calibri" panose="020F0502020204030204" pitchFamily="34" charset="0"/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6" name="Oval 1"/>
          <p:cNvSpPr>
            <a:spLocks noChangeArrowheads="1"/>
          </p:cNvSpPr>
          <p:nvPr/>
        </p:nvSpPr>
        <p:spPr bwMode="auto">
          <a:xfrm>
            <a:off x="5138615" y="2804615"/>
            <a:ext cx="3221054" cy="1672631"/>
          </a:xfrm>
          <a:prstGeom prst="ellipse">
            <a:avLst/>
          </a:prstGeom>
          <a:noFill/>
          <a:ln w="762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AR" altLang="es-ES"/>
          </a:p>
        </p:txBody>
      </p:sp>
      <p:sp>
        <p:nvSpPr>
          <p:cNvPr id="3" name="Rectángulo 2"/>
          <p:cNvSpPr/>
          <p:nvPr/>
        </p:nvSpPr>
        <p:spPr>
          <a:xfrm>
            <a:off x="4842615" y="241443"/>
            <a:ext cx="35970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b="1" dirty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Secuencia de la afectación </a:t>
            </a:r>
          </a:p>
        </p:txBody>
      </p:sp>
    </p:spTree>
    <p:extLst>
      <p:ext uri="{BB962C8B-B14F-4D97-AF65-F5344CB8AC3E}">
        <p14:creationId xmlns:p14="http://schemas.microsoft.com/office/powerpoint/2010/main" val="28784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325469" y="192040"/>
            <a:ext cx="3667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200" b="1" dirty="0">
                <a:latin typeface="Calibri" panose="020F050202020403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rPr>
              <a:t>Tipo de compromiso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t="896"/>
          <a:stretch/>
        </p:blipFill>
        <p:spPr>
          <a:xfrm>
            <a:off x="1619507" y="944241"/>
            <a:ext cx="10035875" cy="551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88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5198"/>
          <a:stretch/>
        </p:blipFill>
        <p:spPr>
          <a:xfrm>
            <a:off x="3176889" y="1009585"/>
            <a:ext cx="6143022" cy="523631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3647" t="6875" r="58854" b="8265"/>
          <a:stretch/>
        </p:blipFill>
        <p:spPr>
          <a:xfrm>
            <a:off x="558799" y="1524000"/>
            <a:ext cx="2479041" cy="42074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0889" r="19334"/>
          <a:stretch/>
        </p:blipFill>
        <p:spPr>
          <a:xfrm>
            <a:off x="9245600" y="1663700"/>
            <a:ext cx="273304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8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227187" y="573220"/>
            <a:ext cx="75616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3600" u="sng" dirty="0" smtClean="0"/>
              <a:t>EXPLORACIONES COMPLEMENTARIAS</a:t>
            </a:r>
            <a:endParaRPr lang="es-AR" sz="3600" u="sng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734" y="1501463"/>
            <a:ext cx="10752887" cy="4159876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914734" y="2514601"/>
            <a:ext cx="5397166" cy="914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/>
          <p:cNvSpPr/>
          <p:nvPr/>
        </p:nvSpPr>
        <p:spPr>
          <a:xfrm>
            <a:off x="894010" y="4000499"/>
            <a:ext cx="9634289" cy="69850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3883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37523" y="1230290"/>
            <a:ext cx="11095149" cy="3581400"/>
          </a:xfrm>
        </p:spPr>
        <p:txBody>
          <a:bodyPr>
            <a:noAutofit/>
          </a:bodyPr>
          <a:lstStyle/>
          <a:p>
            <a:r>
              <a:rPr lang="es-AR" sz="3200" dirty="0"/>
              <a:t>Análisis del líquido </a:t>
            </a:r>
            <a:r>
              <a:rPr lang="es-AR" sz="3200" dirty="0" smtClean="0"/>
              <a:t>articular. </a:t>
            </a:r>
          </a:p>
          <a:p>
            <a:endParaRPr lang="es-ES" sz="3200" dirty="0"/>
          </a:p>
          <a:p>
            <a:r>
              <a:rPr lang="es-AR" sz="3200" dirty="0" smtClean="0"/>
              <a:t>Radiología simple </a:t>
            </a:r>
            <a:r>
              <a:rPr lang="es-AR" sz="3200" dirty="0" smtClean="0">
                <a:sym typeface="Wingdings" panose="05000000000000000000" pitchFamily="2" charset="2"/>
              </a:rPr>
              <a:t> </a:t>
            </a:r>
            <a:r>
              <a:rPr lang="es-AR" sz="3200" dirty="0" smtClean="0"/>
              <a:t>articulaciones afectadas BILATERAL.</a:t>
            </a:r>
          </a:p>
          <a:p>
            <a:endParaRPr lang="es-ES" sz="3200" dirty="0"/>
          </a:p>
          <a:p>
            <a:r>
              <a:rPr lang="es-AR" sz="3200" dirty="0" smtClean="0"/>
              <a:t>Ecografía </a:t>
            </a:r>
            <a:r>
              <a:rPr lang="es-AR" sz="3200" dirty="0" smtClean="0">
                <a:sym typeface="Wingdings" panose="05000000000000000000" pitchFamily="2" charset="2"/>
              </a:rPr>
              <a:t> </a:t>
            </a:r>
            <a:r>
              <a:rPr lang="es-AR" sz="3200" dirty="0" smtClean="0"/>
              <a:t>confirma </a:t>
            </a:r>
            <a:r>
              <a:rPr lang="es-AR" sz="3200" dirty="0"/>
              <a:t>la presencia de sinovitis en algunas ocasiones en que haya dudas en la exploración </a:t>
            </a:r>
            <a:r>
              <a:rPr lang="es-AR" sz="3200" dirty="0" smtClean="0"/>
              <a:t>clínica.</a:t>
            </a:r>
            <a:endParaRPr lang="es-AR" sz="3200" dirty="0"/>
          </a:p>
        </p:txBody>
      </p:sp>
    </p:spTree>
    <p:extLst>
      <p:ext uri="{BB962C8B-B14F-4D97-AF65-F5344CB8AC3E}">
        <p14:creationId xmlns:p14="http://schemas.microsoft.com/office/powerpoint/2010/main" val="231167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7300" y="243411"/>
            <a:ext cx="9447928" cy="601572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62" y="110542"/>
            <a:ext cx="2639096" cy="263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6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282700" y="2273300"/>
            <a:ext cx="8305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4400" b="1" dirty="0">
                <a:solidFill>
                  <a:schemeClr val="accent1"/>
                </a:solidFill>
              </a:rPr>
              <a:t>MUCHAS </a:t>
            </a:r>
            <a:r>
              <a:rPr lang="es-AR" sz="4400" b="1" dirty="0" smtClean="0">
                <a:solidFill>
                  <a:schemeClr val="accent1"/>
                </a:solidFill>
              </a:rPr>
              <a:t>GRACIAS </a:t>
            </a:r>
          </a:p>
          <a:p>
            <a:pPr algn="ctr"/>
            <a:r>
              <a:rPr lang="es-AR" sz="4400" b="1" dirty="0" smtClean="0">
                <a:solidFill>
                  <a:schemeClr val="accent1"/>
                </a:solidFill>
              </a:rPr>
              <a:t>POR SU ATENCION</a:t>
            </a:r>
            <a:endParaRPr lang="es-AR" sz="4000" dirty="0"/>
          </a:p>
        </p:txBody>
      </p:sp>
      <p:sp>
        <p:nvSpPr>
          <p:cNvPr id="3" name="CuadroTexto 2"/>
          <p:cNvSpPr txBox="1"/>
          <p:nvPr/>
        </p:nvSpPr>
        <p:spPr>
          <a:xfrm>
            <a:off x="533400" y="645789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smtClean="0"/>
              <a:t>priscilaserravallereumatologia@gmail.com</a:t>
            </a:r>
            <a:endParaRPr lang="es-AR" sz="2000" dirty="0"/>
          </a:p>
        </p:txBody>
      </p:sp>
    </p:spTree>
    <p:extLst>
      <p:ext uri="{BB962C8B-B14F-4D97-AF65-F5344CB8AC3E}">
        <p14:creationId xmlns:p14="http://schemas.microsoft.com/office/powerpoint/2010/main" val="1713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58355" y="355341"/>
            <a:ext cx="6548907" cy="65360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es-ES" dirty="0" smtClean="0"/>
              <a:t>AFECTACION PERIARTICULAR 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 smtClean="0"/>
          </a:p>
          <a:p>
            <a:pPr marL="0" indent="0">
              <a:buNone/>
            </a:pPr>
            <a:endParaRPr lang="es-AR" dirty="0" smtClean="0"/>
          </a:p>
          <a:p>
            <a:pPr marL="0" indent="0">
              <a:buNone/>
            </a:pPr>
            <a:endParaRPr lang="es-AR" dirty="0"/>
          </a:p>
        </p:txBody>
      </p:sp>
      <p:sp>
        <p:nvSpPr>
          <p:cNvPr id="4" name="Rectángulo 3"/>
          <p:cNvSpPr/>
          <p:nvPr/>
        </p:nvSpPr>
        <p:spPr>
          <a:xfrm>
            <a:off x="762665" y="1008944"/>
            <a:ext cx="373156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sz="2800" dirty="0" smtClean="0"/>
              <a:t>Estructuras: tendones</a:t>
            </a:r>
            <a:r>
              <a:rPr lang="es-AR" sz="2800" dirty="0"/>
              <a:t>,  bolsas  sinoviales,  ligamentos  extra-articulares, músculo, fascia, hueso, </a:t>
            </a:r>
            <a:r>
              <a:rPr lang="es-AR" sz="2800" dirty="0" smtClean="0"/>
              <a:t>nervios.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AR" sz="2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777" y="2805236"/>
            <a:ext cx="5668314" cy="377887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899" y="4146998"/>
            <a:ext cx="5448756" cy="247918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641" y="1495626"/>
            <a:ext cx="2657072" cy="2396410"/>
          </a:xfrm>
          <a:prstGeom prst="rect">
            <a:avLst/>
          </a:prstGeom>
        </p:spPr>
      </p:pic>
      <p:sp>
        <p:nvSpPr>
          <p:cNvPr id="8" name="Título 1"/>
          <p:cNvSpPr txBox="1">
            <a:spLocks/>
          </p:cNvSpPr>
          <p:nvPr/>
        </p:nvSpPr>
        <p:spPr>
          <a:xfrm>
            <a:off x="3245476" y="355341"/>
            <a:ext cx="6548907" cy="6536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AFECTACION PERIARTICULAR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40202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03449" y="1295401"/>
            <a:ext cx="10304531" cy="5308598"/>
          </a:xfrm>
        </p:spPr>
        <p:txBody>
          <a:bodyPr>
            <a:normAutofit/>
          </a:bodyPr>
          <a:lstStyle/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2400" dirty="0" smtClean="0">
              <a:solidFill>
                <a:prstClr val="black"/>
              </a:solidFill>
            </a:endParaRP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AR" sz="2400" dirty="0">
                <a:solidFill>
                  <a:prstClr val="black"/>
                </a:solidFill>
              </a:rPr>
              <a:t> </a:t>
            </a:r>
            <a:r>
              <a:rPr lang="es-AR" sz="2400" dirty="0" smtClean="0">
                <a:solidFill>
                  <a:prstClr val="black"/>
                </a:solidFill>
              </a:rPr>
              <a:t>Dolor </a:t>
            </a:r>
            <a:r>
              <a:rPr lang="es-AR" sz="2400" dirty="0">
                <a:solidFill>
                  <a:prstClr val="black"/>
                </a:solidFill>
              </a:rPr>
              <a:t>localizado, superficial, </a:t>
            </a:r>
            <a:r>
              <a:rPr lang="es-AR" sz="2400" dirty="0" smtClean="0">
                <a:solidFill>
                  <a:prstClr val="black"/>
                </a:solidFill>
              </a:rPr>
              <a:t>con </a:t>
            </a:r>
            <a:r>
              <a:rPr lang="es-AR" sz="2400" b="1" dirty="0" smtClean="0">
                <a:solidFill>
                  <a:schemeClr val="tx1"/>
                </a:solidFill>
              </a:rPr>
              <a:t>movimientos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dirty="0" smtClean="0">
                <a:solidFill>
                  <a:schemeClr val="tx1"/>
                </a:solidFill>
              </a:rPr>
              <a:t>activos  de </a:t>
            </a:r>
            <a:r>
              <a:rPr lang="es-AR" sz="2400" b="1" dirty="0">
                <a:solidFill>
                  <a:schemeClr val="tx1"/>
                </a:solidFill>
              </a:rPr>
              <a:t>la articulación. </a:t>
            </a: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2400" b="1" dirty="0" smtClean="0">
              <a:solidFill>
                <a:schemeClr val="tx1"/>
              </a:solidFill>
            </a:endParaRPr>
          </a:p>
          <a:p>
            <a:pPr marL="0" lvl="0" indent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AR" sz="2400" b="1" dirty="0">
              <a:solidFill>
                <a:schemeClr val="tx1"/>
              </a:solidFill>
            </a:endParaRPr>
          </a:p>
          <a:p>
            <a:pPr lvl="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ES" sz="2400" b="1" dirty="0">
                <a:solidFill>
                  <a:prstClr val="black"/>
                </a:solidFill>
              </a:rPr>
              <a:t>Mo</a:t>
            </a:r>
            <a:r>
              <a:rPr lang="es-ES" sz="2400" b="1" dirty="0" smtClean="0">
                <a:solidFill>
                  <a:schemeClr val="tx1"/>
                </a:solidFill>
              </a:rPr>
              <a:t>vilidad </a:t>
            </a:r>
            <a:r>
              <a:rPr lang="es-ES" sz="2400" b="1" dirty="0">
                <a:solidFill>
                  <a:schemeClr val="tx1"/>
                </a:solidFill>
              </a:rPr>
              <a:t>pasiva articular no </a:t>
            </a:r>
            <a:r>
              <a:rPr lang="es-ES" sz="2400" b="1" dirty="0" smtClean="0">
                <a:solidFill>
                  <a:schemeClr val="tx1"/>
                </a:solidFill>
              </a:rPr>
              <a:t>dolorosa.</a:t>
            </a:r>
            <a:endParaRPr lang="es-AR" sz="2400" b="1" dirty="0">
              <a:solidFill>
                <a:schemeClr val="tx1"/>
              </a:solidFill>
            </a:endParaRP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s-AR" sz="2400" b="1" dirty="0" smtClean="0">
              <a:solidFill>
                <a:schemeClr val="tx1"/>
              </a:solidFill>
            </a:endParaRP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s-AR" sz="2400" dirty="0" smtClean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AR" sz="2400" dirty="0" smtClean="0">
                <a:solidFill>
                  <a:prstClr val="black"/>
                </a:solidFill>
              </a:rPr>
              <a:t>Sin crepitación, inestabilidad articular.</a:t>
            </a: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s-AR" sz="2400" dirty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s-AR" sz="2400" dirty="0" smtClean="0">
              <a:solidFill>
                <a:prstClr val="black"/>
              </a:solidFill>
            </a:endParaRPr>
          </a:p>
          <a:p>
            <a:pPr marL="285750" lvl="0" indent="-285750">
              <a:spcBef>
                <a:spcPts val="0"/>
              </a:spcBef>
              <a:buFont typeface="Wingdings" panose="05000000000000000000" pitchFamily="2" charset="2"/>
              <a:buChar char="v"/>
            </a:pPr>
            <a:r>
              <a:rPr lang="es-ES" sz="2400" dirty="0" smtClean="0">
                <a:solidFill>
                  <a:prstClr val="black"/>
                </a:solidFill>
              </a:rPr>
              <a:t>Hallazgos físicos distantes de la articulación.</a:t>
            </a:r>
            <a:endParaRPr lang="es-AR" sz="2400" dirty="0">
              <a:solidFill>
                <a:prstClr val="black"/>
              </a:solidFill>
            </a:endParaRPr>
          </a:p>
          <a:p>
            <a:endParaRPr lang="es-AR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2897746" y="392670"/>
            <a:ext cx="6548907" cy="65360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l" defTabSz="914400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440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AFECTACION PERIARTICULAR </a:t>
            </a:r>
            <a:endParaRPr lang="es-AR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5767" y="4972699"/>
            <a:ext cx="4138157" cy="141540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767" y="1295401"/>
            <a:ext cx="4405488" cy="247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5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4010"/>
          <a:stretch/>
        </p:blipFill>
        <p:spPr>
          <a:xfrm>
            <a:off x="164847" y="805603"/>
            <a:ext cx="11750545" cy="4610845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86080" y="1432560"/>
            <a:ext cx="11308080" cy="7518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/>
          <p:cNvSpPr/>
          <p:nvPr/>
        </p:nvSpPr>
        <p:spPr>
          <a:xfrm>
            <a:off x="386080" y="2920052"/>
            <a:ext cx="11308080" cy="54450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5"/>
          <p:cNvSpPr/>
          <p:nvPr/>
        </p:nvSpPr>
        <p:spPr>
          <a:xfrm>
            <a:off x="386080" y="4104640"/>
            <a:ext cx="11074400" cy="26493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960" y="1031557"/>
            <a:ext cx="7620000" cy="50387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099" y="355600"/>
            <a:ext cx="6314440" cy="631444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-2268" t="9293" r="3140" b="22009"/>
          <a:stretch/>
        </p:blipFill>
        <p:spPr>
          <a:xfrm>
            <a:off x="680721" y="1330959"/>
            <a:ext cx="9265919" cy="403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2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71" y="1028663"/>
            <a:ext cx="11891868" cy="439677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4448" y="1370308"/>
            <a:ext cx="11439873" cy="84457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4"/>
          <p:cNvSpPr/>
          <p:nvPr/>
        </p:nvSpPr>
        <p:spPr>
          <a:xfrm>
            <a:off x="300131" y="2814320"/>
            <a:ext cx="11261947" cy="558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5"/>
          <p:cNvSpPr/>
          <p:nvPr/>
        </p:nvSpPr>
        <p:spPr>
          <a:xfrm>
            <a:off x="300133" y="4257040"/>
            <a:ext cx="11404188" cy="619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799" y="1057638"/>
            <a:ext cx="6949440" cy="46309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1581" y="479778"/>
            <a:ext cx="6641259" cy="6006531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552" y="1193375"/>
            <a:ext cx="775335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7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682276" y="498189"/>
            <a:ext cx="5564755" cy="622274"/>
          </a:xfr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s-ES" dirty="0"/>
              <a:t>AFECTACIÓN ARTICULAR </a:t>
            </a:r>
            <a:endParaRPr lang="es-AR" dirty="0"/>
          </a:p>
        </p:txBody>
      </p:sp>
      <p:sp>
        <p:nvSpPr>
          <p:cNvPr id="9" name="Rectángulo 8"/>
          <p:cNvSpPr/>
          <p:nvPr/>
        </p:nvSpPr>
        <p:spPr>
          <a:xfrm>
            <a:off x="1119904" y="1254160"/>
            <a:ext cx="1038355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s-AR" sz="2400" dirty="0" smtClean="0"/>
              <a:t> Afectación  </a:t>
            </a:r>
            <a:r>
              <a:rPr lang="es-AR" sz="2400" dirty="0"/>
              <a:t>del  hueso  </a:t>
            </a:r>
            <a:r>
              <a:rPr lang="es-AR" sz="2400" dirty="0" err="1" smtClean="0"/>
              <a:t>yuxtaarticular</a:t>
            </a:r>
            <a:r>
              <a:rPr lang="es-AR" sz="2400" dirty="0"/>
              <a:t>,  cartílago,  ligamentos  </a:t>
            </a:r>
            <a:r>
              <a:rPr lang="es-AR" sz="2400" dirty="0" err="1"/>
              <a:t>intraarticulares</a:t>
            </a:r>
            <a:r>
              <a:rPr lang="es-AR" sz="2400" dirty="0"/>
              <a:t>,  </a:t>
            </a:r>
            <a:r>
              <a:rPr lang="es-AR" sz="2400" dirty="0" smtClean="0"/>
              <a:t>meniscos</a:t>
            </a:r>
            <a:r>
              <a:rPr lang="es-AR" sz="2400" dirty="0"/>
              <a:t>,  líquido  sinovial,  membrana  sinovial  y  </a:t>
            </a:r>
            <a:r>
              <a:rPr lang="es-AR" sz="2400" dirty="0" smtClean="0"/>
              <a:t>cápsula </a:t>
            </a:r>
            <a:r>
              <a:rPr lang="es-AR" sz="2400" dirty="0"/>
              <a:t>articular</a:t>
            </a:r>
            <a:r>
              <a:rPr lang="es-AR" sz="24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s-AR" sz="2400" dirty="0"/>
          </a:p>
          <a:p>
            <a:endParaRPr lang="es-AR" sz="2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142" y="2223656"/>
            <a:ext cx="3743325" cy="4191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7708" y="2974211"/>
            <a:ext cx="4196447" cy="356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4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75385" y="1574443"/>
            <a:ext cx="10206507" cy="3581400"/>
          </a:xfrm>
        </p:spPr>
        <p:txBody>
          <a:bodyPr/>
          <a:lstStyle/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AR" sz="2400" dirty="0">
                <a:solidFill>
                  <a:prstClr val="black"/>
                </a:solidFill>
              </a:rPr>
              <a:t> </a:t>
            </a:r>
            <a:r>
              <a:rPr lang="es-AR" sz="2400" dirty="0" smtClean="0">
                <a:solidFill>
                  <a:prstClr val="black"/>
                </a:solidFill>
              </a:rPr>
              <a:t>Dolor profundo</a:t>
            </a:r>
            <a:r>
              <a:rPr lang="es-AR" sz="2400" dirty="0">
                <a:solidFill>
                  <a:prstClr val="black"/>
                </a:solidFill>
              </a:rPr>
              <a:t>, </a:t>
            </a:r>
            <a:r>
              <a:rPr lang="es-AR" sz="2400" dirty="0" smtClean="0">
                <a:solidFill>
                  <a:prstClr val="black"/>
                </a:solidFill>
              </a:rPr>
              <a:t>con  </a:t>
            </a:r>
            <a:r>
              <a:rPr lang="es-AR" sz="2400" dirty="0">
                <a:solidFill>
                  <a:prstClr val="black"/>
                </a:solidFill>
              </a:rPr>
              <a:t>los  </a:t>
            </a:r>
            <a:r>
              <a:rPr lang="es-AR" sz="2400" b="1" dirty="0">
                <a:solidFill>
                  <a:prstClr val="black"/>
                </a:solidFill>
              </a:rPr>
              <a:t>movimientos  activos  y  pasivos  </a:t>
            </a:r>
            <a:r>
              <a:rPr lang="es-AR" sz="2400" dirty="0">
                <a:solidFill>
                  <a:prstClr val="black"/>
                </a:solidFill>
              </a:rPr>
              <a:t>de  la  articulación.</a:t>
            </a: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endParaRPr lang="es-AR" sz="2400" dirty="0">
              <a:solidFill>
                <a:prstClr val="black"/>
              </a:solidFill>
            </a:endParaRPr>
          </a:p>
          <a:p>
            <a:pPr marL="285750" lvl="0" indent="-285750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s-AR" sz="2400" dirty="0" smtClean="0">
                <a:solidFill>
                  <a:prstClr val="black"/>
                </a:solidFill>
              </a:rPr>
              <a:t>Derrame, tumefacción , crepitación, deformidad  </a:t>
            </a:r>
            <a:r>
              <a:rPr lang="es-AR" sz="2400" dirty="0">
                <a:solidFill>
                  <a:prstClr val="black"/>
                </a:solidFill>
              </a:rPr>
              <a:t>articular.</a:t>
            </a:r>
          </a:p>
          <a:p>
            <a:endParaRPr lang="es-AR" dirty="0"/>
          </a:p>
        </p:txBody>
      </p:sp>
      <p:sp>
        <p:nvSpPr>
          <p:cNvPr id="4" name="Rectángulo 3"/>
          <p:cNvSpPr/>
          <p:nvPr/>
        </p:nvSpPr>
        <p:spPr>
          <a:xfrm>
            <a:off x="3602011" y="391232"/>
            <a:ext cx="5361685" cy="63907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vert="horz" lIns="91440" tIns="45720" rIns="91440" bIns="45720" rtlCol="0" anchor="t">
            <a:normAutofit fontScale="90000"/>
          </a:bodyPr>
          <a:lstStyle/>
          <a:p>
            <a:pPr defTabSz="914400">
              <a:lnSpc>
                <a:spcPct val="89000"/>
              </a:lnSpc>
              <a:spcBef>
                <a:spcPct val="0"/>
              </a:spcBef>
            </a:pPr>
            <a:r>
              <a:rPr lang="es-ES" sz="40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AFECTACIÓN ARTICULAR </a:t>
            </a:r>
            <a:endParaRPr lang="es-AR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861" y="3938528"/>
            <a:ext cx="3365143" cy="24346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377" y="3420259"/>
            <a:ext cx="3687451" cy="295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9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765300"/>
            <a:ext cx="6731000" cy="2920999"/>
          </a:xfrm>
        </p:spPr>
        <p:txBody>
          <a:bodyPr>
            <a:norm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s-AR" sz="5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Dolor articular ¿inflamatorio o no? </a:t>
            </a:r>
            <a:r>
              <a:rPr lang="es-AR" sz="54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Esa </a:t>
            </a:r>
            <a:r>
              <a:rPr lang="es-AR" sz="54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es la cuestión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2900" y="10668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9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Violeta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1928</TotalTime>
  <Words>372</Words>
  <Application>Microsoft Office PowerPoint</Application>
  <PresentationFormat>Panorámica</PresentationFormat>
  <Paragraphs>133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7" baseType="lpstr">
      <vt:lpstr>Arial</vt:lpstr>
      <vt:lpstr>Calibri</vt:lpstr>
      <vt:lpstr>Lucida Sans Unicode</vt:lpstr>
      <vt:lpstr>Times New Roman</vt:lpstr>
      <vt:lpstr>Trebuchet MS</vt:lpstr>
      <vt:lpstr>Wingdings</vt:lpstr>
      <vt:lpstr>Wingdings 3</vt:lpstr>
      <vt:lpstr>Faceta</vt:lpstr>
      <vt:lpstr>  Modulo I – Unidad 1 Estudio del paciente con síntomas articulares</vt:lpstr>
      <vt:lpstr> </vt:lpstr>
      <vt:lpstr>AFECTACION PERIARTICULAR </vt:lpstr>
      <vt:lpstr>Presentación de PowerPoint</vt:lpstr>
      <vt:lpstr>Presentación de PowerPoint</vt:lpstr>
      <vt:lpstr>Presentación de PowerPoint</vt:lpstr>
      <vt:lpstr>AFECTACIÓN ARTICULAR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DOLOR POLIARTICULAR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Estudio del paciente con síntomas articulares</dc:title>
  <dc:creator>Priscila Serravalle</dc:creator>
  <cp:lastModifiedBy>Priscila Serravalle</cp:lastModifiedBy>
  <cp:revision>144</cp:revision>
  <dcterms:created xsi:type="dcterms:W3CDTF">2020-02-15T14:27:29Z</dcterms:created>
  <dcterms:modified xsi:type="dcterms:W3CDTF">2023-07-13T01:57:43Z</dcterms:modified>
</cp:coreProperties>
</file>