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  <p:sldId id="265" r:id="rId42"/>
    <p:sldId id="266" r:id="rId43"/>
    <p:sldId id="267" r:id="rId44"/>
    <p:sldId id="268" r:id="rId45"/>
    <p:sldId id="269" r:id="rId46"/>
    <p:sldId id="270" r:id="rId47"/>
    <p:sldId id="271" r:id="rId48"/>
    <p:sldId id="27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285" r:id="rId62"/>
    <p:sldId id="286" r:id="rId63"/>
    <p:sldId id="287" r:id="rId64"/>
    <p:sldId id="288" r:id="rId65"/>
    <p:sldId id="289" r:id="rId66"/>
    <p:sldId id="290" r:id="rId67"/>
    <p:sldId id="291" r:id="rId68"/>
    <p:sldId id="292" r:id="rId69"/>
    <p:sldId id="293" r:id="rId70"/>
    <p:sldId id="294" r:id="rId71"/>
    <p:sldId id="295" r:id="rId72"/>
    <p:sldId id="296" r:id="rId73"/>
    <p:sldId id="297" r:id="rId74"/>
    <p:sldId id="298" r:id="rId7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odec Pro ExtraBold" charset="1" panose="00000700000000000000"/>
      <p:regular r:id="rId10"/>
    </p:embeddedFont>
    <p:embeddedFont>
      <p:font typeface="Codec Pro ExtraBold Bold" charset="1" panose="00000900000000000000"/>
      <p:regular r:id="rId11"/>
    </p:embeddedFont>
    <p:embeddedFont>
      <p:font typeface="Canva Sans 1" charset="1" panose="020B0503030501040103"/>
      <p:regular r:id="rId12"/>
    </p:embeddedFont>
    <p:embeddedFont>
      <p:font typeface="Canva Sans 1 Bold" charset="1" panose="020B0803030501040103"/>
      <p:regular r:id="rId13"/>
    </p:embeddedFont>
    <p:embeddedFont>
      <p:font typeface="Canva Sans 1 Italics" charset="1" panose="020B0503030501040103"/>
      <p:regular r:id="rId14"/>
    </p:embeddedFont>
    <p:embeddedFont>
      <p:font typeface="Canva Sans 1 Bold Italics" charset="1" panose="020B0803030501040103"/>
      <p:regular r:id="rId15"/>
    </p:embeddedFont>
    <p:embeddedFont>
      <p:font typeface="Canva Sans 2" charset="1" panose="020B0503030501040103"/>
      <p:regular r:id="rId16"/>
    </p:embeddedFont>
    <p:embeddedFont>
      <p:font typeface="Canva Sans 2 Bold" charset="1" panose="020B0803030501040103"/>
      <p:regular r:id="rId17"/>
    </p:embeddedFont>
    <p:embeddedFont>
      <p:font typeface="Canva Sans 2 Italics" charset="1" panose="020B0503030501040103"/>
      <p:regular r:id="rId18"/>
    </p:embeddedFont>
    <p:embeddedFont>
      <p:font typeface="Canva Sans 2 Bold Italics" charset="1" panose="020B0803030501040103"/>
      <p:regular r:id="rId19"/>
    </p:embeddedFont>
    <p:embeddedFont>
      <p:font typeface="Canva Sans 2 Medium" charset="1" panose="020B0603030501040103"/>
      <p:regular r:id="rId20"/>
    </p:embeddedFont>
    <p:embeddedFont>
      <p:font typeface="Canva Sans 2 Medium Italics" charset="1" panose="020B0603030501040103"/>
      <p:regular r:id="rId21"/>
    </p:embeddedFont>
    <p:embeddedFont>
      <p:font typeface="Manjari" charset="1" panose="02000503000000000000"/>
      <p:regular r:id="rId22"/>
    </p:embeddedFont>
    <p:embeddedFont>
      <p:font typeface="Manjari Bold" charset="1" panose="02000503000000000000"/>
      <p:regular r:id="rId23"/>
    </p:embeddedFont>
    <p:embeddedFont>
      <p:font typeface="Manjari Thin" charset="1" panose="00000403000000000000"/>
      <p:regular r:id="rId24"/>
    </p:embeddedFont>
    <p:embeddedFont>
      <p:font typeface="Open Sans" charset="1" panose="020B0606030504020204"/>
      <p:regular r:id="rId25"/>
    </p:embeddedFont>
    <p:embeddedFont>
      <p:font typeface="Open Sans Bold" charset="1" panose="020B0806030504020204"/>
      <p:regular r:id="rId26"/>
    </p:embeddedFont>
    <p:embeddedFont>
      <p:font typeface="Open Sans Italics" charset="1" panose="020B0606030504020204"/>
      <p:regular r:id="rId27"/>
    </p:embeddedFont>
    <p:embeddedFont>
      <p:font typeface="Open Sans Bold Italics" charset="1" panose="020B0806030504020204"/>
      <p:regular r:id="rId28"/>
    </p:embeddedFont>
    <p:embeddedFont>
      <p:font typeface="Open Sans Light" charset="1" panose="020B0306030504020204"/>
      <p:regular r:id="rId29"/>
    </p:embeddedFont>
    <p:embeddedFont>
      <p:font typeface="Open Sans Light Italics" charset="1" panose="020B0306030504020204"/>
      <p:regular r:id="rId30"/>
    </p:embeddedFont>
    <p:embeddedFont>
      <p:font typeface="Open Sans Ultra-Bold" charset="1" panose="00000000000000000000"/>
      <p:regular r:id="rId31"/>
    </p:embeddedFont>
    <p:embeddedFont>
      <p:font typeface="Open Sans Ultra-Bold Italics" charset="1" panose="00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slides/slide1.xml" Type="http://schemas.openxmlformats.org/officeDocument/2006/relationships/slide"/><Relationship Id="rId34" Target="slides/slide2.xml" Type="http://schemas.openxmlformats.org/officeDocument/2006/relationships/slide"/><Relationship Id="rId35" Target="slides/slide3.xml" Type="http://schemas.openxmlformats.org/officeDocument/2006/relationships/slide"/><Relationship Id="rId36" Target="slides/slide4.xml" Type="http://schemas.openxmlformats.org/officeDocument/2006/relationships/slide"/><Relationship Id="rId37" Target="slides/slide5.xml" Type="http://schemas.openxmlformats.org/officeDocument/2006/relationships/slide"/><Relationship Id="rId38" Target="slides/slide6.xml" Type="http://schemas.openxmlformats.org/officeDocument/2006/relationships/slide"/><Relationship Id="rId39" Target="slides/slide7.xml" Type="http://schemas.openxmlformats.org/officeDocument/2006/relationships/slide"/><Relationship Id="rId4" Target="theme/theme1.xml" Type="http://schemas.openxmlformats.org/officeDocument/2006/relationships/theme"/><Relationship Id="rId40" Target="slides/slide8.xml" Type="http://schemas.openxmlformats.org/officeDocument/2006/relationships/slide"/><Relationship Id="rId41" Target="slides/slide9.xml" Type="http://schemas.openxmlformats.org/officeDocument/2006/relationships/slide"/><Relationship Id="rId42" Target="slides/slide10.xml" Type="http://schemas.openxmlformats.org/officeDocument/2006/relationships/slide"/><Relationship Id="rId43" Target="slides/slide11.xml" Type="http://schemas.openxmlformats.org/officeDocument/2006/relationships/slide"/><Relationship Id="rId44" Target="slides/slide12.xml" Type="http://schemas.openxmlformats.org/officeDocument/2006/relationships/slide"/><Relationship Id="rId45" Target="slides/slide13.xml" Type="http://schemas.openxmlformats.org/officeDocument/2006/relationships/slide"/><Relationship Id="rId46" Target="slides/slide14.xml" Type="http://schemas.openxmlformats.org/officeDocument/2006/relationships/slide"/><Relationship Id="rId47" Target="slides/slide15.xml" Type="http://schemas.openxmlformats.org/officeDocument/2006/relationships/slide"/><Relationship Id="rId48" Target="slides/slide16.xml" Type="http://schemas.openxmlformats.org/officeDocument/2006/relationships/slide"/><Relationship Id="rId49" Target="slides/slide17.xml" Type="http://schemas.openxmlformats.org/officeDocument/2006/relationships/slide"/><Relationship Id="rId5" Target="tableStyles.xml" Type="http://schemas.openxmlformats.org/officeDocument/2006/relationships/tableStyles"/><Relationship Id="rId50" Target="slides/slide18.xml" Type="http://schemas.openxmlformats.org/officeDocument/2006/relationships/slide"/><Relationship Id="rId51" Target="slides/slide19.xml" Type="http://schemas.openxmlformats.org/officeDocument/2006/relationships/slide"/><Relationship Id="rId52" Target="slides/slide20.xml" Type="http://schemas.openxmlformats.org/officeDocument/2006/relationships/slide"/><Relationship Id="rId53" Target="slides/slide21.xml" Type="http://schemas.openxmlformats.org/officeDocument/2006/relationships/slide"/><Relationship Id="rId54" Target="slides/slide22.xml" Type="http://schemas.openxmlformats.org/officeDocument/2006/relationships/slide"/><Relationship Id="rId55" Target="slides/slide23.xml" Type="http://schemas.openxmlformats.org/officeDocument/2006/relationships/slide"/><Relationship Id="rId56" Target="slides/slide24.xml" Type="http://schemas.openxmlformats.org/officeDocument/2006/relationships/slide"/><Relationship Id="rId57" Target="slides/slide25.xml" Type="http://schemas.openxmlformats.org/officeDocument/2006/relationships/slide"/><Relationship Id="rId58" Target="slides/slide26.xml" Type="http://schemas.openxmlformats.org/officeDocument/2006/relationships/slide"/><Relationship Id="rId59" Target="slides/slide27.xml" Type="http://schemas.openxmlformats.org/officeDocument/2006/relationships/slide"/><Relationship Id="rId6" Target="fonts/font6.fntdata" Type="http://schemas.openxmlformats.org/officeDocument/2006/relationships/font"/><Relationship Id="rId60" Target="slides/slide28.xml" Type="http://schemas.openxmlformats.org/officeDocument/2006/relationships/slide"/><Relationship Id="rId61" Target="slides/slide29.xml" Type="http://schemas.openxmlformats.org/officeDocument/2006/relationships/slide"/><Relationship Id="rId62" Target="slides/slide30.xml" Type="http://schemas.openxmlformats.org/officeDocument/2006/relationships/slide"/><Relationship Id="rId63" Target="slides/slide31.xml" Type="http://schemas.openxmlformats.org/officeDocument/2006/relationships/slide"/><Relationship Id="rId64" Target="slides/slide32.xml" Type="http://schemas.openxmlformats.org/officeDocument/2006/relationships/slide"/><Relationship Id="rId65" Target="slides/slide33.xml" Type="http://schemas.openxmlformats.org/officeDocument/2006/relationships/slide"/><Relationship Id="rId66" Target="slides/slide34.xml" Type="http://schemas.openxmlformats.org/officeDocument/2006/relationships/slide"/><Relationship Id="rId67" Target="slides/slide35.xml" Type="http://schemas.openxmlformats.org/officeDocument/2006/relationships/slide"/><Relationship Id="rId68" Target="slides/slide36.xml" Type="http://schemas.openxmlformats.org/officeDocument/2006/relationships/slide"/><Relationship Id="rId69" Target="slides/slide37.xml" Type="http://schemas.openxmlformats.org/officeDocument/2006/relationships/slide"/><Relationship Id="rId7" Target="fonts/font7.fntdata" Type="http://schemas.openxmlformats.org/officeDocument/2006/relationships/font"/><Relationship Id="rId70" Target="slides/slide38.xml" Type="http://schemas.openxmlformats.org/officeDocument/2006/relationships/slide"/><Relationship Id="rId71" Target="slides/slide39.xml" Type="http://schemas.openxmlformats.org/officeDocument/2006/relationships/slide"/><Relationship Id="rId72" Target="slides/slide40.xml" Type="http://schemas.openxmlformats.org/officeDocument/2006/relationships/slide"/><Relationship Id="rId73" Target="slides/slide41.xml" Type="http://schemas.openxmlformats.org/officeDocument/2006/relationships/slide"/><Relationship Id="rId74" Target="slides/slide42.xml" Type="http://schemas.openxmlformats.org/officeDocument/2006/relationships/slide"/><Relationship Id="rId75" Target="slides/slide43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46.jpeg" Type="http://schemas.openxmlformats.org/officeDocument/2006/relationships/image"/><Relationship Id="rId5" Target="../media/image47.pn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48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gif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png" Type="http://schemas.openxmlformats.org/officeDocument/2006/relationships/image"/><Relationship Id="rId12" Target="../media/image61.png" Type="http://schemas.openxmlformats.org/officeDocument/2006/relationships/image"/><Relationship Id="rId13" Target="../media/image62.png" Type="http://schemas.openxmlformats.org/officeDocument/2006/relationships/image"/><Relationship Id="rId14" Target="../media/image63.png" Type="http://schemas.openxmlformats.org/officeDocument/2006/relationships/image"/><Relationship Id="rId15" Target="../media/image64.png" Type="http://schemas.openxmlformats.org/officeDocument/2006/relationships/image"/><Relationship Id="rId16" Target="../media/image65.pn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67.png" Type="http://schemas.openxmlformats.org/officeDocument/2006/relationships/image"/><Relationship Id="rId12" Target="../media/image68.png" Type="http://schemas.openxmlformats.org/officeDocument/2006/relationships/image"/><Relationship Id="rId13" Target="../media/image69.png" Type="http://schemas.openxmlformats.org/officeDocument/2006/relationships/image"/><Relationship Id="rId14" Target="../media/image70.png" Type="http://schemas.openxmlformats.org/officeDocument/2006/relationships/image"/><Relationship Id="rId15" Target="../media/image71.pn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73.png" Type="http://schemas.openxmlformats.org/officeDocument/2006/relationships/image"/><Relationship Id="rId12" Target="../media/image74.png" Type="http://schemas.openxmlformats.org/officeDocument/2006/relationships/image"/><Relationship Id="rId13" Target="../media/image75.png" Type="http://schemas.openxmlformats.org/officeDocument/2006/relationships/image"/><Relationship Id="rId14" Target="../media/image76.png" Type="http://schemas.openxmlformats.org/officeDocument/2006/relationships/image"/><Relationship Id="rId15" Target="../media/image77.pn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72.pn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png" Type="http://schemas.openxmlformats.org/officeDocument/2006/relationships/image"/><Relationship Id="rId4" Target="../media/image80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82.svg" Type="http://schemas.openxmlformats.org/officeDocument/2006/relationships/image"/><Relationship Id="rId4" Target="../media/image83.png" Type="http://schemas.openxmlformats.org/officeDocument/2006/relationships/image"/><Relationship Id="rId5" Target="../media/image84.png" Type="http://schemas.openxmlformats.org/officeDocument/2006/relationships/image"/><Relationship Id="rId6" Target="../media/image85.png" Type="http://schemas.openxmlformats.org/officeDocument/2006/relationships/image"/><Relationship Id="rId7" Target="../media/image86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png" Type="http://schemas.openxmlformats.org/officeDocument/2006/relationships/image"/><Relationship Id="rId3" Target="../media/image88.png" Type="http://schemas.openxmlformats.org/officeDocument/2006/relationships/image"/><Relationship Id="rId4" Target="../media/image89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0.png" Type="http://schemas.openxmlformats.org/officeDocument/2006/relationships/image"/><Relationship Id="rId3" Target="../media/image91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2.png" Type="http://schemas.openxmlformats.org/officeDocument/2006/relationships/image"/><Relationship Id="rId3" Target="../media/image9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4.png" Type="http://schemas.openxmlformats.org/officeDocument/2006/relationships/image"/><Relationship Id="rId3" Target="../media/image95.png" Type="http://schemas.openxmlformats.org/officeDocument/2006/relationships/image"/><Relationship Id="rId4" Target="../media/image58.gif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6.png" Type="http://schemas.openxmlformats.org/officeDocument/2006/relationships/image"/><Relationship Id="rId3" Target="../media/image97.png" Type="http://schemas.openxmlformats.org/officeDocument/2006/relationships/image"/><Relationship Id="rId4" Target="../media/image98.png" Type="http://schemas.openxmlformats.org/officeDocument/2006/relationships/image"/><Relationship Id="rId5" Target="../media/image99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0.png" Type="http://schemas.openxmlformats.org/officeDocument/2006/relationships/image"/><Relationship Id="rId3" Target="../media/image101.png" Type="http://schemas.openxmlformats.org/officeDocument/2006/relationships/image"/><Relationship Id="rId4" Target="../media/image102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3.png" Type="http://schemas.openxmlformats.org/officeDocument/2006/relationships/image"/><Relationship Id="rId3" Target="../media/image104.svg" Type="http://schemas.openxmlformats.org/officeDocument/2006/relationships/image"/><Relationship Id="rId4" Target="../media/image105.png" Type="http://schemas.openxmlformats.org/officeDocument/2006/relationships/image"/><Relationship Id="rId5" Target="../media/image106.png" Type="http://schemas.openxmlformats.org/officeDocument/2006/relationships/image"/><Relationship Id="rId6" Target="../media/image107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jpeg" Type="http://schemas.openxmlformats.org/officeDocument/2006/relationships/image"/><Relationship Id="rId3" Target="../media/image109.png" Type="http://schemas.openxmlformats.org/officeDocument/2006/relationships/image"/><Relationship Id="rId4" Target="../media/image110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Relationship Id="rId3" Target="../media/image112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3.png" Type="http://schemas.openxmlformats.org/officeDocument/2006/relationships/image"/><Relationship Id="rId3" Target="../media/image114.svg" Type="http://schemas.openxmlformats.org/officeDocument/2006/relationships/image"/><Relationship Id="rId4" Target="../media/image115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6.jpeg" Type="http://schemas.openxmlformats.org/officeDocument/2006/relationships/image"/><Relationship Id="rId3" Target="../media/image117.png" Type="http://schemas.openxmlformats.org/officeDocument/2006/relationships/image"/><Relationship Id="rId4" Target="../media/image118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9.png" Type="http://schemas.openxmlformats.org/officeDocument/2006/relationships/image"/><Relationship Id="rId3" Target="../media/image120.png" Type="http://schemas.openxmlformats.org/officeDocument/2006/relationships/image"/><Relationship Id="rId4" Target="../media/image121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png" Type="http://schemas.openxmlformats.org/officeDocument/2006/relationships/image"/><Relationship Id="rId4" Target="../media/image12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jpeg" Type="http://schemas.openxmlformats.org/officeDocument/2006/relationships/image"/><Relationship Id="rId3" Target="../media/image126.png" Type="http://schemas.openxmlformats.org/officeDocument/2006/relationships/image"/><Relationship Id="rId4" Target="../media/image127.sv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png" Type="http://schemas.openxmlformats.org/officeDocument/2006/relationships/image"/><Relationship Id="rId3" Target="../media/image129.png" Type="http://schemas.openxmlformats.org/officeDocument/2006/relationships/image"/><Relationship Id="rId4" Target="../media/image130.sv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1.png" Type="http://schemas.openxmlformats.org/officeDocument/2006/relationships/image"/><Relationship Id="rId3" Target="../media/image132.svg" Type="http://schemas.openxmlformats.org/officeDocument/2006/relationships/image"/><Relationship Id="rId4" Target="../media/image133.png" Type="http://schemas.openxmlformats.org/officeDocument/2006/relationships/image"/><Relationship Id="rId5" Target="../media/image134.svg" Type="http://schemas.openxmlformats.org/officeDocument/2006/relationships/image"/><Relationship Id="rId6" Target="../media/image135.png" Type="http://schemas.openxmlformats.org/officeDocument/2006/relationships/image"/><Relationship Id="rId7" Target="../media/image136.sv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3.png" Type="http://schemas.openxmlformats.org/officeDocument/2006/relationships/image"/><Relationship Id="rId3" Target="../media/image134.svg" Type="http://schemas.openxmlformats.org/officeDocument/2006/relationships/image"/><Relationship Id="rId4" Target="../media/image137.png" Type="http://schemas.openxmlformats.org/officeDocument/2006/relationships/image"/><Relationship Id="rId5" Target="../media/image138.svg" Type="http://schemas.openxmlformats.org/officeDocument/2006/relationships/image"/><Relationship Id="rId6" Target="../media/image139.jpe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0.png" Type="http://schemas.openxmlformats.org/officeDocument/2006/relationships/image"/><Relationship Id="rId3" Target="../media/image141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42.png" Type="http://schemas.openxmlformats.org/officeDocument/2006/relationships/image"/><Relationship Id="rId7" Target="../media/image143.svg" Type="http://schemas.openxmlformats.org/officeDocument/2006/relationships/image"/><Relationship Id="rId8" Target="../media/image144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gif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146.png" Type="http://schemas.openxmlformats.org/officeDocument/2006/relationships/image"/><Relationship Id="rId8" Target="../media/image147.sv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0.pn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148.png" Type="http://schemas.openxmlformats.org/officeDocument/2006/relationships/image"/><Relationship Id="rId9" Target="../media/image149.sv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gif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146.png" Type="http://schemas.openxmlformats.org/officeDocument/2006/relationships/image"/><Relationship Id="rId8" Target="../media/image147.svg" Type="http://schemas.openxmlformats.org/officeDocument/2006/relationships/image"/><Relationship Id="rId9" Target="../media/image151.gif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gif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146.png" Type="http://schemas.openxmlformats.org/officeDocument/2006/relationships/image"/><Relationship Id="rId8" Target="../media/image147.svg" Type="http://schemas.openxmlformats.org/officeDocument/2006/relationships/image"/><Relationship Id="rId9" Target="../media/image151.gif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146.png" Type="http://schemas.openxmlformats.org/officeDocument/2006/relationships/image"/><Relationship Id="rId9" Target="../media/image147.sv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146.png" Type="http://schemas.openxmlformats.org/officeDocument/2006/relationships/image"/><Relationship Id="rId7" Target="../media/image147.svg" Type="http://schemas.openxmlformats.org/officeDocument/2006/relationships/image"/><Relationship Id="rId8" Target="../media/image152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gif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146.png" Type="http://schemas.openxmlformats.org/officeDocument/2006/relationships/image"/><Relationship Id="rId8" Target="../media/image147.svg" Type="http://schemas.openxmlformats.org/officeDocument/2006/relationships/image"/><Relationship Id="rId9" Target="../media/image151.gif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34.png" Type="http://schemas.openxmlformats.org/officeDocument/2006/relationships/image"/><Relationship Id="rId8" Target="../media/image3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jpeg" Type="http://schemas.openxmlformats.org/officeDocument/2006/relationships/image"/><Relationship Id="rId5" Target="../media/VAEA-aViRq0.mp4" Type="http://schemas.openxmlformats.org/officeDocument/2006/relationships/video"/><Relationship Id="rId6" Target="../media/VAEA-aViRq0.mp4" Type="http://schemas.microsoft.com/office/2007/relationships/media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4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05195" y="3266864"/>
            <a:ext cx="7200900" cy="7200900"/>
          </a:xfrm>
          <a:custGeom>
            <a:avLst/>
            <a:gdLst/>
            <a:ahLst/>
            <a:cxnLst/>
            <a:rect r="r" b="b" t="t" l="l"/>
            <a:pathLst>
              <a:path h="7200900" w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20864" y="1427539"/>
            <a:ext cx="482144" cy="467032"/>
          </a:xfrm>
          <a:custGeom>
            <a:avLst/>
            <a:gdLst/>
            <a:ahLst/>
            <a:cxnLst/>
            <a:rect r="r" b="b" t="t" l="l"/>
            <a:pathLst>
              <a:path h="467032" w="482144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682761">
            <a:off x="-1383321" y="-185949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22956" y="6293594"/>
            <a:ext cx="786212" cy="786212"/>
          </a:xfrm>
          <a:custGeom>
            <a:avLst/>
            <a:gdLst/>
            <a:ahLst/>
            <a:cxnLst/>
            <a:rect r="r" b="b" t="t" l="l"/>
            <a:pathLst>
              <a:path h="786212" w="786212">
                <a:moveTo>
                  <a:pt x="0" y="0"/>
                </a:moveTo>
                <a:lnTo>
                  <a:pt x="786212" y="0"/>
                </a:lnTo>
                <a:lnTo>
                  <a:pt x="786212" y="786213"/>
                </a:lnTo>
                <a:lnTo>
                  <a:pt x="0" y="786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79472" y="1028700"/>
            <a:ext cx="5079828" cy="1080759"/>
          </a:xfrm>
          <a:custGeom>
            <a:avLst/>
            <a:gdLst/>
            <a:ahLst/>
            <a:cxnLst/>
            <a:rect r="r" b="b" t="t" l="l"/>
            <a:pathLst>
              <a:path h="1080759" w="5079828">
                <a:moveTo>
                  <a:pt x="0" y="0"/>
                </a:moveTo>
                <a:lnTo>
                  <a:pt x="5079828" y="0"/>
                </a:lnTo>
                <a:lnTo>
                  <a:pt x="5079828" y="1080759"/>
                </a:lnTo>
                <a:lnTo>
                  <a:pt x="0" y="10807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427664" y="3760940"/>
            <a:ext cx="4071422" cy="4071405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197" t="0" r="-197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507784" y="8069995"/>
            <a:ext cx="5319614" cy="118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466" spc="173">
                <a:solidFill>
                  <a:srgbClr val="FFFFFF"/>
                </a:solidFill>
                <a:latin typeface="Canva Sans 1 Bold"/>
              </a:rPr>
              <a:t>DRA. GABRIELA BORTOLOTTO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2956" y="2855232"/>
            <a:ext cx="11901192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83"/>
              </a:lnSpc>
            </a:pPr>
            <a:r>
              <a:rPr lang="en-US" sz="6736" spc="458">
                <a:solidFill>
                  <a:srgbClr val="F37221"/>
                </a:solidFill>
                <a:latin typeface="Codec Pro ExtraBold Bold"/>
              </a:rPr>
              <a:t>VASCULITIS SISTÉMICAS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2956" y="4146342"/>
            <a:ext cx="8883055" cy="1650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8"/>
              </a:lnSpc>
            </a:pPr>
            <a:r>
              <a:rPr lang="en-US" sz="7173" spc="487">
                <a:solidFill>
                  <a:srgbClr val="000000"/>
                </a:solidFill>
                <a:latin typeface="Codec Pro ExtraBold"/>
              </a:rPr>
              <a:t>Cuándo sospecharlas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05414" y="-3741011"/>
            <a:ext cx="10901093" cy="10901093"/>
          </a:xfrm>
          <a:custGeom>
            <a:avLst/>
            <a:gdLst/>
            <a:ahLst/>
            <a:cxnLst/>
            <a:rect r="r" b="b" t="t" l="l"/>
            <a:pathLst>
              <a:path h="10901093" w="10901093">
                <a:moveTo>
                  <a:pt x="0" y="0"/>
                </a:moveTo>
                <a:lnTo>
                  <a:pt x="10901093" y="0"/>
                </a:lnTo>
                <a:lnTo>
                  <a:pt x="10901093" y="10901092"/>
                </a:lnTo>
                <a:lnTo>
                  <a:pt x="0" y="10901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05738" y="4099456"/>
            <a:ext cx="3080053" cy="4416629"/>
            <a:chOff x="0" y="0"/>
            <a:chExt cx="4106737" cy="5888839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4106737" cy="4106737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127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1270">
                    <a:moveTo>
                      <a:pt x="6018530" y="0"/>
                    </a:moveTo>
                    <a:lnTo>
                      <a:pt x="331470" y="0"/>
                    </a:lnTo>
                    <a:cubicBezTo>
                      <a:pt x="148590" y="0"/>
                      <a:pt x="0" y="148590"/>
                      <a:pt x="0" y="331470"/>
                    </a:cubicBezTo>
                    <a:lnTo>
                      <a:pt x="0" y="6019800"/>
                    </a:lnTo>
                    <a:cubicBezTo>
                      <a:pt x="0" y="6201410"/>
                      <a:pt x="148590" y="6350000"/>
                      <a:pt x="331470" y="6350000"/>
                    </a:cubicBezTo>
                    <a:lnTo>
                      <a:pt x="6019800" y="6350000"/>
                    </a:lnTo>
                    <a:cubicBezTo>
                      <a:pt x="6202680" y="6350000"/>
                      <a:pt x="6351270" y="6201410"/>
                      <a:pt x="6351270" y="6018530"/>
                    </a:cubicBezTo>
                    <a:lnTo>
                      <a:pt x="6351270" y="331470"/>
                    </a:lnTo>
                    <a:cubicBezTo>
                      <a:pt x="6350000" y="148590"/>
                      <a:pt x="6201410" y="0"/>
                      <a:pt x="6018530" y="0"/>
                    </a:cubicBez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190500" y="190500"/>
                <a:ext cx="5970270" cy="5969000"/>
              </a:xfrm>
              <a:custGeom>
                <a:avLst/>
                <a:gdLst/>
                <a:ahLst/>
                <a:cxnLst/>
                <a:rect r="r" b="b" t="t" l="l"/>
                <a:pathLst>
                  <a:path h="5969000" w="5970270">
                    <a:moveTo>
                      <a:pt x="5828030" y="0"/>
                    </a:moveTo>
                    <a:lnTo>
                      <a:pt x="2970530" y="0"/>
                    </a:lnTo>
                    <a:lnTo>
                      <a:pt x="0" y="2947670"/>
                    </a:lnTo>
                    <a:lnTo>
                      <a:pt x="0" y="5828030"/>
                    </a:lnTo>
                    <a:cubicBezTo>
                      <a:pt x="0" y="5905500"/>
                      <a:pt x="63500" y="5969000"/>
                      <a:pt x="140970" y="5969000"/>
                    </a:cubicBezTo>
                    <a:lnTo>
                      <a:pt x="5829300" y="5969000"/>
                    </a:lnTo>
                    <a:cubicBezTo>
                      <a:pt x="5906770" y="5969000"/>
                      <a:pt x="5970270" y="5905500"/>
                      <a:pt x="5970270" y="5828030"/>
                    </a:cubicBezTo>
                    <a:lnTo>
                      <a:pt x="5970270" y="140970"/>
                    </a:lnTo>
                    <a:cubicBezTo>
                      <a:pt x="5969000" y="63500"/>
                      <a:pt x="5905500" y="0"/>
                      <a:pt x="582803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2385" t="-15979" r="-61655" b="0"/>
                </a:stretch>
              </a:blip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42478" y="4296488"/>
              <a:ext cx="4021781" cy="1592352"/>
              <a:chOff x="0" y="0"/>
              <a:chExt cx="941463" cy="37275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941463" cy="372755"/>
              </a:xfrm>
              <a:custGeom>
                <a:avLst/>
                <a:gdLst/>
                <a:ahLst/>
                <a:cxnLst/>
                <a:rect r="r" b="b" t="t" l="l"/>
                <a:pathLst>
                  <a:path h="372755" w="941463">
                    <a:moveTo>
                      <a:pt x="41067" y="0"/>
                    </a:moveTo>
                    <a:lnTo>
                      <a:pt x="900396" y="0"/>
                    </a:lnTo>
                    <a:cubicBezTo>
                      <a:pt x="911288" y="0"/>
                      <a:pt x="921733" y="4327"/>
                      <a:pt x="929435" y="12028"/>
                    </a:cubicBezTo>
                    <a:cubicBezTo>
                      <a:pt x="937136" y="19730"/>
                      <a:pt x="941463" y="30175"/>
                      <a:pt x="941463" y="41067"/>
                    </a:cubicBezTo>
                    <a:lnTo>
                      <a:pt x="941463" y="331689"/>
                    </a:lnTo>
                    <a:cubicBezTo>
                      <a:pt x="941463" y="342580"/>
                      <a:pt x="937136" y="353026"/>
                      <a:pt x="929435" y="360727"/>
                    </a:cubicBezTo>
                    <a:cubicBezTo>
                      <a:pt x="921733" y="368429"/>
                      <a:pt x="911288" y="372755"/>
                      <a:pt x="900396" y="372755"/>
                    </a:cubicBezTo>
                    <a:lnTo>
                      <a:pt x="41067" y="372755"/>
                    </a:lnTo>
                    <a:cubicBezTo>
                      <a:pt x="30175" y="372755"/>
                      <a:pt x="19730" y="368429"/>
                      <a:pt x="12028" y="360727"/>
                    </a:cubicBezTo>
                    <a:cubicBezTo>
                      <a:pt x="4327" y="353026"/>
                      <a:pt x="0" y="342580"/>
                      <a:pt x="0" y="331689"/>
                    </a:cubicBezTo>
                    <a:lnTo>
                      <a:pt x="0" y="41067"/>
                    </a:lnTo>
                    <a:cubicBezTo>
                      <a:pt x="0" y="30175"/>
                      <a:pt x="4327" y="19730"/>
                      <a:pt x="12028" y="12028"/>
                    </a:cubicBezTo>
                    <a:cubicBezTo>
                      <a:pt x="19730" y="4327"/>
                      <a:pt x="30175" y="0"/>
                      <a:pt x="4106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47625"/>
                <a:ext cx="941463" cy="420380"/>
              </a:xfrm>
              <a:prstGeom prst="rect">
                <a:avLst/>
              </a:prstGeom>
            </p:spPr>
            <p:txBody>
              <a:bodyPr anchor="ctr" rtlCol="false" tIns="101600" lIns="101600" bIns="101600" rIns="101600"/>
              <a:lstStyle/>
              <a:p>
                <a:pPr algn="ctr">
                  <a:lnSpc>
                    <a:spcPts val="3492"/>
                  </a:lnSpc>
                </a:pPr>
                <a:r>
                  <a:rPr lang="en-US" sz="2494" spc="24">
                    <a:solidFill>
                      <a:srgbClr val="000000"/>
                    </a:solidFill>
                    <a:latin typeface="Canva Sans 2"/>
                  </a:rPr>
                  <a:t>Inflamación generalizada</a:t>
                </a:r>
              </a:p>
            </p:txBody>
          </p:sp>
        </p:grpSp>
      </p:grpSp>
      <p:grpSp>
        <p:nvGrpSpPr>
          <p:cNvPr name="Group 10" id="10"/>
          <p:cNvGrpSpPr/>
          <p:nvPr/>
        </p:nvGrpSpPr>
        <p:grpSpPr>
          <a:xfrm rot="0">
            <a:off x="5224491" y="4099456"/>
            <a:ext cx="3080053" cy="4416629"/>
            <a:chOff x="0" y="0"/>
            <a:chExt cx="4106737" cy="5888839"/>
          </a:xfrm>
        </p:grpSpPr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0" y="0"/>
              <a:ext cx="4106737" cy="4106737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127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1270">
                    <a:moveTo>
                      <a:pt x="6018530" y="0"/>
                    </a:moveTo>
                    <a:lnTo>
                      <a:pt x="331470" y="0"/>
                    </a:lnTo>
                    <a:cubicBezTo>
                      <a:pt x="148590" y="0"/>
                      <a:pt x="0" y="148590"/>
                      <a:pt x="0" y="331470"/>
                    </a:cubicBezTo>
                    <a:lnTo>
                      <a:pt x="0" y="6019800"/>
                    </a:lnTo>
                    <a:cubicBezTo>
                      <a:pt x="0" y="6201410"/>
                      <a:pt x="148590" y="6350000"/>
                      <a:pt x="331470" y="6350000"/>
                    </a:cubicBezTo>
                    <a:lnTo>
                      <a:pt x="6019800" y="6350000"/>
                    </a:lnTo>
                    <a:cubicBezTo>
                      <a:pt x="6202680" y="6350000"/>
                      <a:pt x="6351270" y="6201410"/>
                      <a:pt x="6351270" y="6018530"/>
                    </a:cubicBezTo>
                    <a:lnTo>
                      <a:pt x="6351270" y="331470"/>
                    </a:lnTo>
                    <a:cubicBezTo>
                      <a:pt x="6350000" y="148590"/>
                      <a:pt x="6201410" y="0"/>
                      <a:pt x="6018530" y="0"/>
                    </a:cubicBez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190500" y="190500"/>
                <a:ext cx="5970270" cy="5969000"/>
              </a:xfrm>
              <a:custGeom>
                <a:avLst/>
                <a:gdLst/>
                <a:ahLst/>
                <a:cxnLst/>
                <a:rect r="r" b="b" t="t" l="l"/>
                <a:pathLst>
                  <a:path h="5969000" w="5970270">
                    <a:moveTo>
                      <a:pt x="5828030" y="0"/>
                    </a:moveTo>
                    <a:lnTo>
                      <a:pt x="2970530" y="0"/>
                    </a:lnTo>
                    <a:lnTo>
                      <a:pt x="0" y="2947670"/>
                    </a:lnTo>
                    <a:lnTo>
                      <a:pt x="0" y="5828030"/>
                    </a:lnTo>
                    <a:cubicBezTo>
                      <a:pt x="0" y="5905500"/>
                      <a:pt x="63500" y="5969000"/>
                      <a:pt x="140970" y="5969000"/>
                    </a:cubicBezTo>
                    <a:lnTo>
                      <a:pt x="5829300" y="5969000"/>
                    </a:lnTo>
                    <a:cubicBezTo>
                      <a:pt x="5906770" y="5969000"/>
                      <a:pt x="5970270" y="5905500"/>
                      <a:pt x="5970270" y="5828030"/>
                    </a:cubicBezTo>
                    <a:lnTo>
                      <a:pt x="5970270" y="140970"/>
                    </a:lnTo>
                    <a:cubicBezTo>
                      <a:pt x="5969000" y="63500"/>
                      <a:pt x="5905500" y="0"/>
                      <a:pt x="582803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6652" t="0" r="-16652" b="0"/>
                </a:stretch>
              </a:blipFill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42478" y="4296488"/>
              <a:ext cx="4021781" cy="1592352"/>
              <a:chOff x="0" y="0"/>
              <a:chExt cx="941463" cy="37275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941463" cy="372755"/>
              </a:xfrm>
              <a:custGeom>
                <a:avLst/>
                <a:gdLst/>
                <a:ahLst/>
                <a:cxnLst/>
                <a:rect r="r" b="b" t="t" l="l"/>
                <a:pathLst>
                  <a:path h="372755" w="941463">
                    <a:moveTo>
                      <a:pt x="41067" y="0"/>
                    </a:moveTo>
                    <a:lnTo>
                      <a:pt x="900396" y="0"/>
                    </a:lnTo>
                    <a:cubicBezTo>
                      <a:pt x="911288" y="0"/>
                      <a:pt x="921733" y="4327"/>
                      <a:pt x="929435" y="12028"/>
                    </a:cubicBezTo>
                    <a:cubicBezTo>
                      <a:pt x="937136" y="19730"/>
                      <a:pt x="941463" y="30175"/>
                      <a:pt x="941463" y="41067"/>
                    </a:cubicBezTo>
                    <a:lnTo>
                      <a:pt x="941463" y="331689"/>
                    </a:lnTo>
                    <a:cubicBezTo>
                      <a:pt x="941463" y="342580"/>
                      <a:pt x="937136" y="353026"/>
                      <a:pt x="929435" y="360727"/>
                    </a:cubicBezTo>
                    <a:cubicBezTo>
                      <a:pt x="921733" y="368429"/>
                      <a:pt x="911288" y="372755"/>
                      <a:pt x="900396" y="372755"/>
                    </a:cubicBezTo>
                    <a:lnTo>
                      <a:pt x="41067" y="372755"/>
                    </a:lnTo>
                    <a:cubicBezTo>
                      <a:pt x="30175" y="372755"/>
                      <a:pt x="19730" y="368429"/>
                      <a:pt x="12028" y="360727"/>
                    </a:cubicBezTo>
                    <a:cubicBezTo>
                      <a:pt x="4327" y="353026"/>
                      <a:pt x="0" y="342580"/>
                      <a:pt x="0" y="331689"/>
                    </a:cubicBezTo>
                    <a:lnTo>
                      <a:pt x="0" y="41067"/>
                    </a:lnTo>
                    <a:cubicBezTo>
                      <a:pt x="0" y="30175"/>
                      <a:pt x="4327" y="19730"/>
                      <a:pt x="12028" y="12028"/>
                    </a:cubicBezTo>
                    <a:cubicBezTo>
                      <a:pt x="19730" y="4327"/>
                      <a:pt x="30175" y="0"/>
                      <a:pt x="4106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47625"/>
                <a:ext cx="941463" cy="420380"/>
              </a:xfrm>
              <a:prstGeom prst="rect">
                <a:avLst/>
              </a:prstGeom>
            </p:spPr>
            <p:txBody>
              <a:bodyPr anchor="ctr" rtlCol="false" tIns="101600" lIns="101600" bIns="101600" rIns="101600"/>
              <a:lstStyle/>
              <a:p>
                <a:pPr algn="ctr">
                  <a:lnSpc>
                    <a:spcPts val="3492"/>
                  </a:lnSpc>
                </a:pPr>
                <a:r>
                  <a:rPr lang="en-US" sz="2494" spc="24">
                    <a:solidFill>
                      <a:srgbClr val="000000"/>
                    </a:solidFill>
                    <a:latin typeface="Canva Sans 2"/>
                  </a:rPr>
                  <a:t>Isquemia de tejidos afectados</a:t>
                </a:r>
              </a:p>
            </p:txBody>
          </p:sp>
        </p:grpSp>
      </p:grpSp>
      <p:sp>
        <p:nvSpPr>
          <p:cNvPr name="Freeform 17" id="17"/>
          <p:cNvSpPr/>
          <p:nvPr/>
        </p:nvSpPr>
        <p:spPr>
          <a:xfrm flipH="false" flipV="false" rot="0">
            <a:off x="-2335306" y="8594810"/>
            <a:ext cx="4769224" cy="2384612"/>
          </a:xfrm>
          <a:custGeom>
            <a:avLst/>
            <a:gdLst/>
            <a:ahLst/>
            <a:cxnLst/>
            <a:rect r="r" b="b" t="t" l="l"/>
            <a:pathLst>
              <a:path h="2384612" w="4769224">
                <a:moveTo>
                  <a:pt x="0" y="0"/>
                </a:moveTo>
                <a:lnTo>
                  <a:pt x="4769224" y="0"/>
                </a:lnTo>
                <a:lnTo>
                  <a:pt x="4769224" y="2384612"/>
                </a:lnTo>
                <a:lnTo>
                  <a:pt x="0" y="2384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767954" y="1919491"/>
            <a:ext cx="7483515" cy="92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35"/>
              </a:lnSpc>
              <a:spcBef>
                <a:spcPct val="0"/>
              </a:spcBef>
            </a:pPr>
            <a:r>
              <a:rPr lang="en-US" sz="5532" spc="276">
                <a:solidFill>
                  <a:srgbClr val="F47C00"/>
                </a:solidFill>
                <a:latin typeface="Canva Sans 1 Bold"/>
              </a:rPr>
              <a:t>Sospecha clínica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05738" y="4172096"/>
            <a:ext cx="1003961" cy="64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76"/>
              </a:lnSpc>
              <a:spcBef>
                <a:spcPct val="0"/>
              </a:spcBef>
            </a:pPr>
            <a:r>
              <a:rPr lang="en-US" sz="3823">
                <a:solidFill>
                  <a:srgbClr val="FFFFFF"/>
                </a:solidFill>
                <a:latin typeface="Canva Sans 1 Bold"/>
              </a:rPr>
              <a:t>01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25263" y="4172096"/>
            <a:ext cx="1003961" cy="64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76"/>
              </a:lnSpc>
              <a:spcBef>
                <a:spcPct val="0"/>
              </a:spcBef>
            </a:pPr>
            <a:r>
              <a:rPr lang="en-US" sz="3823">
                <a:solidFill>
                  <a:srgbClr val="FFFFFF"/>
                </a:solidFill>
                <a:latin typeface="Canva Sans 1 Bold"/>
              </a:rPr>
              <a:t>02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8844788" y="4099456"/>
            <a:ext cx="3080053" cy="4457562"/>
            <a:chOff x="0" y="0"/>
            <a:chExt cx="4106737" cy="5943416"/>
          </a:xfrm>
        </p:grpSpPr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0" y="0"/>
              <a:ext cx="4106737" cy="4106737"/>
              <a:chOff x="0" y="0"/>
              <a:chExt cx="6350000" cy="63500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35127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1270">
                    <a:moveTo>
                      <a:pt x="6018530" y="0"/>
                    </a:moveTo>
                    <a:lnTo>
                      <a:pt x="331470" y="0"/>
                    </a:lnTo>
                    <a:cubicBezTo>
                      <a:pt x="148590" y="0"/>
                      <a:pt x="0" y="148590"/>
                      <a:pt x="0" y="331470"/>
                    </a:cubicBezTo>
                    <a:lnTo>
                      <a:pt x="0" y="6019800"/>
                    </a:lnTo>
                    <a:cubicBezTo>
                      <a:pt x="0" y="6201410"/>
                      <a:pt x="148590" y="6350000"/>
                      <a:pt x="331470" y="6350000"/>
                    </a:cubicBezTo>
                    <a:lnTo>
                      <a:pt x="6019800" y="6350000"/>
                    </a:lnTo>
                    <a:cubicBezTo>
                      <a:pt x="6202680" y="6350000"/>
                      <a:pt x="6351270" y="6201410"/>
                      <a:pt x="6351270" y="6018530"/>
                    </a:cubicBezTo>
                    <a:lnTo>
                      <a:pt x="6351270" y="331470"/>
                    </a:lnTo>
                    <a:cubicBezTo>
                      <a:pt x="6350000" y="148590"/>
                      <a:pt x="6201410" y="0"/>
                      <a:pt x="6018530" y="0"/>
                    </a:cubicBez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190500" y="190500"/>
                <a:ext cx="5970270" cy="5969000"/>
              </a:xfrm>
              <a:custGeom>
                <a:avLst/>
                <a:gdLst/>
                <a:ahLst/>
                <a:cxnLst/>
                <a:rect r="r" b="b" t="t" l="l"/>
                <a:pathLst>
                  <a:path h="5969000" w="5970270">
                    <a:moveTo>
                      <a:pt x="5828030" y="0"/>
                    </a:moveTo>
                    <a:lnTo>
                      <a:pt x="2970530" y="0"/>
                    </a:lnTo>
                    <a:lnTo>
                      <a:pt x="0" y="2947670"/>
                    </a:lnTo>
                    <a:lnTo>
                      <a:pt x="0" y="5828030"/>
                    </a:lnTo>
                    <a:cubicBezTo>
                      <a:pt x="0" y="5905500"/>
                      <a:pt x="63500" y="5969000"/>
                      <a:pt x="140970" y="5969000"/>
                    </a:cubicBezTo>
                    <a:lnTo>
                      <a:pt x="5829300" y="5969000"/>
                    </a:lnTo>
                    <a:cubicBezTo>
                      <a:pt x="5906770" y="5969000"/>
                      <a:pt x="5970270" y="5905500"/>
                      <a:pt x="5970270" y="5828030"/>
                    </a:cubicBezTo>
                    <a:lnTo>
                      <a:pt x="5970270" y="140970"/>
                    </a:lnTo>
                    <a:cubicBezTo>
                      <a:pt x="5969000" y="63500"/>
                      <a:pt x="5905500" y="0"/>
                      <a:pt x="582803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6943" t="-14212" r="-14359" b="-17119"/>
                </a:stretch>
              </a:blip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0" y="4296488"/>
              <a:ext cx="4021781" cy="1646929"/>
              <a:chOff x="0" y="0"/>
              <a:chExt cx="941463" cy="385531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941463" cy="385531"/>
              </a:xfrm>
              <a:custGeom>
                <a:avLst/>
                <a:gdLst/>
                <a:ahLst/>
                <a:cxnLst/>
                <a:rect r="r" b="b" t="t" l="l"/>
                <a:pathLst>
                  <a:path h="385531" w="941463">
                    <a:moveTo>
                      <a:pt x="41067" y="0"/>
                    </a:moveTo>
                    <a:lnTo>
                      <a:pt x="900396" y="0"/>
                    </a:lnTo>
                    <a:cubicBezTo>
                      <a:pt x="911288" y="0"/>
                      <a:pt x="921733" y="4327"/>
                      <a:pt x="929435" y="12028"/>
                    </a:cubicBezTo>
                    <a:cubicBezTo>
                      <a:pt x="937136" y="19730"/>
                      <a:pt x="941463" y="30175"/>
                      <a:pt x="941463" y="41067"/>
                    </a:cubicBezTo>
                    <a:lnTo>
                      <a:pt x="941463" y="344465"/>
                    </a:lnTo>
                    <a:cubicBezTo>
                      <a:pt x="941463" y="355356"/>
                      <a:pt x="937136" y="365802"/>
                      <a:pt x="929435" y="373503"/>
                    </a:cubicBezTo>
                    <a:cubicBezTo>
                      <a:pt x="921733" y="381204"/>
                      <a:pt x="911288" y="385531"/>
                      <a:pt x="900396" y="385531"/>
                    </a:cubicBezTo>
                    <a:lnTo>
                      <a:pt x="41067" y="385531"/>
                    </a:lnTo>
                    <a:cubicBezTo>
                      <a:pt x="30175" y="385531"/>
                      <a:pt x="19730" y="381204"/>
                      <a:pt x="12028" y="373503"/>
                    </a:cubicBezTo>
                    <a:cubicBezTo>
                      <a:pt x="4327" y="365802"/>
                      <a:pt x="0" y="355356"/>
                      <a:pt x="0" y="344465"/>
                    </a:cubicBezTo>
                    <a:lnTo>
                      <a:pt x="0" y="41067"/>
                    </a:lnTo>
                    <a:cubicBezTo>
                      <a:pt x="0" y="30175"/>
                      <a:pt x="4327" y="19730"/>
                      <a:pt x="12028" y="12028"/>
                    </a:cubicBezTo>
                    <a:cubicBezTo>
                      <a:pt x="19730" y="4327"/>
                      <a:pt x="30175" y="0"/>
                      <a:pt x="4106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66675"/>
                <a:ext cx="941463" cy="318856"/>
              </a:xfrm>
              <a:prstGeom prst="rect">
                <a:avLst/>
              </a:prstGeom>
            </p:spPr>
            <p:txBody>
              <a:bodyPr anchor="ctr" rtlCol="false" tIns="38100" lIns="38100" bIns="38100" rIns="38100"/>
              <a:lstStyle/>
              <a:p>
                <a:pPr algn="ctr">
                  <a:lnSpc>
                    <a:spcPts val="2269"/>
                  </a:lnSpc>
                </a:pPr>
                <a:r>
                  <a:rPr lang="en-US" sz="2494" spc="24">
                    <a:solidFill>
                      <a:srgbClr val="000000"/>
                    </a:solidFill>
                    <a:latin typeface="Canva Sans 2"/>
                  </a:rPr>
                  <a:t>Compromiso específico de órgano o sistema</a:t>
                </a: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3575" y="119078"/>
              <a:ext cx="1338614" cy="8343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276"/>
                </a:lnSpc>
                <a:spcBef>
                  <a:spcPct val="0"/>
                </a:spcBef>
              </a:pPr>
              <a:r>
                <a:rPr lang="en-US" sz="3823">
                  <a:solidFill>
                    <a:srgbClr val="FFFFFF"/>
                  </a:solidFill>
                  <a:latin typeface="Canva Sans 1 Bold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2021" y="1028700"/>
            <a:ext cx="7483515" cy="3000964"/>
            <a:chOff x="0" y="0"/>
            <a:chExt cx="9978020" cy="400128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615780" y="0"/>
              <a:ext cx="2746461" cy="2746461"/>
            </a:xfrm>
            <a:custGeom>
              <a:avLst/>
              <a:gdLst/>
              <a:ahLst/>
              <a:cxnLst/>
              <a:rect r="r" b="b" t="t" l="l"/>
              <a:pathLst>
                <a:path h="2746461" w="2746461">
                  <a:moveTo>
                    <a:pt x="0" y="0"/>
                  </a:moveTo>
                  <a:lnTo>
                    <a:pt x="2746460" y="0"/>
                  </a:lnTo>
                  <a:lnTo>
                    <a:pt x="2746460" y="2746461"/>
                  </a:lnTo>
                  <a:lnTo>
                    <a:pt x="0" y="274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869043" y="463827"/>
              <a:ext cx="1866313" cy="1818806"/>
            </a:xfrm>
            <a:custGeom>
              <a:avLst/>
              <a:gdLst/>
              <a:ahLst/>
              <a:cxnLst/>
              <a:rect r="r" b="b" t="t" l="l"/>
              <a:pathLst>
                <a:path h="1818806" w="1866313">
                  <a:moveTo>
                    <a:pt x="0" y="0"/>
                  </a:moveTo>
                  <a:lnTo>
                    <a:pt x="1866313" y="0"/>
                  </a:lnTo>
                  <a:lnTo>
                    <a:pt x="1866313" y="1818807"/>
                  </a:lnTo>
                  <a:lnTo>
                    <a:pt x="0" y="1818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2954795"/>
              <a:ext cx="9978020" cy="10464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669"/>
                </a:lnSpc>
                <a:spcBef>
                  <a:spcPct val="0"/>
                </a:spcBef>
              </a:pPr>
              <a:r>
                <a:rPr lang="en-US" sz="4833" spc="241">
                  <a:solidFill>
                    <a:srgbClr val="F47C00"/>
                  </a:solidFill>
                  <a:latin typeface="Canva Sans 1 Bold"/>
                </a:rPr>
                <a:t>Sospecha clínica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132760" y="3681086"/>
            <a:ext cx="11149458" cy="5577214"/>
            <a:chOff x="0" y="0"/>
            <a:chExt cx="14865944" cy="743628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19059" y="0"/>
              <a:ext cx="13575217" cy="7436286"/>
            </a:xfrm>
            <a:custGeom>
              <a:avLst/>
              <a:gdLst/>
              <a:ahLst/>
              <a:cxnLst/>
              <a:rect r="r" b="b" t="t" l="l"/>
              <a:pathLst>
                <a:path h="7436286" w="13575217">
                  <a:moveTo>
                    <a:pt x="0" y="0"/>
                  </a:moveTo>
                  <a:lnTo>
                    <a:pt x="13575217" y="0"/>
                  </a:lnTo>
                  <a:lnTo>
                    <a:pt x="13575217" y="7436286"/>
                  </a:lnTo>
                  <a:lnTo>
                    <a:pt x="0" y="743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146" t="-38930" r="0" b="0"/>
              </a:stretch>
            </a:blipFill>
          </p:spPr>
        </p:sp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11"/>
            <a:srcRect l="0" t="0" r="0" b="0"/>
            <a:stretch>
              <a:fillRect/>
            </a:stretch>
          </p:blipFill>
          <p:spPr>
            <a:xfrm flipH="false" flipV="false" rot="0">
              <a:off x="0" y="2207748"/>
              <a:ext cx="5694554" cy="3445205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11"/>
            <a:srcRect l="0" t="0" r="0" b="0"/>
            <a:stretch>
              <a:fillRect/>
            </a:stretch>
          </p:blipFill>
          <p:spPr>
            <a:xfrm flipH="false" flipV="false" rot="0">
              <a:off x="4559390" y="273621"/>
              <a:ext cx="5694554" cy="3445205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11"/>
            <a:srcRect l="0" t="0" r="0" b="0"/>
            <a:stretch>
              <a:fillRect/>
            </a:stretch>
          </p:blipFill>
          <p:spPr>
            <a:xfrm flipH="false" flipV="false" rot="0">
              <a:off x="9171390" y="0"/>
              <a:ext cx="5694554" cy="34452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82021" y="1028700"/>
            <a:ext cx="7483515" cy="3000964"/>
            <a:chOff x="0" y="0"/>
            <a:chExt cx="9978020" cy="40012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615780" y="0"/>
              <a:ext cx="2746461" cy="2746461"/>
            </a:xfrm>
            <a:custGeom>
              <a:avLst/>
              <a:gdLst/>
              <a:ahLst/>
              <a:cxnLst/>
              <a:rect r="r" b="b" t="t" l="l"/>
              <a:pathLst>
                <a:path h="2746461" w="2746461">
                  <a:moveTo>
                    <a:pt x="0" y="0"/>
                  </a:moveTo>
                  <a:lnTo>
                    <a:pt x="2746460" y="0"/>
                  </a:lnTo>
                  <a:lnTo>
                    <a:pt x="2746460" y="2746461"/>
                  </a:lnTo>
                  <a:lnTo>
                    <a:pt x="0" y="274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869043" y="463827"/>
              <a:ext cx="1866313" cy="1818806"/>
            </a:xfrm>
            <a:custGeom>
              <a:avLst/>
              <a:gdLst/>
              <a:ahLst/>
              <a:cxnLst/>
              <a:rect r="r" b="b" t="t" l="l"/>
              <a:pathLst>
                <a:path h="1818806" w="1866313">
                  <a:moveTo>
                    <a:pt x="0" y="0"/>
                  </a:moveTo>
                  <a:lnTo>
                    <a:pt x="1866313" y="0"/>
                  </a:lnTo>
                  <a:lnTo>
                    <a:pt x="1866313" y="1818807"/>
                  </a:lnTo>
                  <a:lnTo>
                    <a:pt x="0" y="1818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2954795"/>
              <a:ext cx="9978020" cy="10464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669"/>
                </a:lnSpc>
                <a:spcBef>
                  <a:spcPct val="0"/>
                </a:spcBef>
              </a:pPr>
              <a:r>
                <a:rPr lang="en-US" sz="4833" spc="241">
                  <a:solidFill>
                    <a:srgbClr val="F47C00"/>
                  </a:solidFill>
                  <a:latin typeface="Canva Sans 1 Bold"/>
                </a:rPr>
                <a:t>Sospecha clínica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844857" y="1909048"/>
            <a:ext cx="2620776" cy="3178096"/>
            <a:chOff x="0" y="0"/>
            <a:chExt cx="3494368" cy="4237461"/>
          </a:xfrm>
        </p:grpSpPr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393662" y="0"/>
              <a:ext cx="2986407" cy="2986407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67197" t="-5732" r="0" b="-5732"/>
                </a:stretch>
              </a:blip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0" y="3281786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Claudicación intermitente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818459" y="4148853"/>
            <a:ext cx="571038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 spc="148">
                <a:solidFill>
                  <a:srgbClr val="000000"/>
                </a:solidFill>
                <a:latin typeface="Canva Sans 1 Bold"/>
              </a:rPr>
              <a:t>GRANDES VASOS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647586" y="1909048"/>
            <a:ext cx="2900139" cy="3178096"/>
            <a:chOff x="0" y="0"/>
            <a:chExt cx="3866852" cy="4237461"/>
          </a:xfrm>
        </p:grpSpPr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186242" y="0"/>
              <a:ext cx="2986407" cy="2986407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38888" t="0" r="-38888" b="0"/>
                </a:stretch>
              </a:blip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3281786"/>
              <a:ext cx="3866852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Soplos </a:t>
              </a:r>
            </a:p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vasculares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844857" y="5685475"/>
            <a:ext cx="2893764" cy="3592355"/>
            <a:chOff x="0" y="0"/>
            <a:chExt cx="3858352" cy="4789807"/>
          </a:xfrm>
        </p:grpSpPr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398857" y="0"/>
              <a:ext cx="2986407" cy="2986407"/>
              <a:chOff x="0" y="0"/>
              <a:chExt cx="6350000" cy="6350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25136" t="0" r="-25136" b="0"/>
                </a:stretch>
              </a:blip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3351532"/>
              <a:ext cx="3858352" cy="1438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Ausencia/</a:t>
              </a:r>
            </a:p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asimetría de pulsos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787267" y="5685475"/>
            <a:ext cx="2620776" cy="3592355"/>
            <a:chOff x="0" y="0"/>
            <a:chExt cx="3494368" cy="4789807"/>
          </a:xfrm>
        </p:grpSpPr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0" y="0"/>
              <a:ext cx="2986407" cy="2986407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25856" t="0" r="-43032" b="0"/>
                </a:stretch>
              </a:blip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0" y="3351532"/>
              <a:ext cx="3494368" cy="1438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Síntomas neurológicos isquémicos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383805" y="1909048"/>
            <a:ext cx="2620776" cy="3178096"/>
            <a:chOff x="0" y="0"/>
            <a:chExt cx="3494368" cy="4237461"/>
          </a:xfrm>
        </p:grpSpPr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0">
              <a:off x="109105" y="0"/>
              <a:ext cx="2986407" cy="2986407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-25136" t="0" r="-25136" b="0"/>
                </a:stretch>
              </a:blip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3281786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120">
                  <a:solidFill>
                    <a:srgbClr val="000000"/>
                  </a:solidFill>
                  <a:latin typeface="Canva Sans 1"/>
                </a:rPr>
                <a:t>Asimetría de presión arterial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1383805" y="5685475"/>
            <a:ext cx="2620776" cy="3230405"/>
            <a:chOff x="0" y="0"/>
            <a:chExt cx="3494368" cy="4307207"/>
          </a:xfrm>
        </p:grpSpPr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0">
              <a:off x="109105" y="0"/>
              <a:ext cx="2986407" cy="2986407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81309" t="0" r="-36789" b="-70241"/>
                </a:stretch>
              </a:blip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38" id="38"/>
            <p:cNvSpPr txBox="true"/>
            <p:nvPr/>
          </p:nvSpPr>
          <p:spPr>
            <a:xfrm rot="0">
              <a:off x="0" y="3351532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Amaurosis</a:t>
              </a:r>
            </a:p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 fugaz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6559108" y="5685475"/>
            <a:ext cx="2758529" cy="3249455"/>
            <a:chOff x="0" y="0"/>
            <a:chExt cx="3678039" cy="4332607"/>
          </a:xfrm>
        </p:grpSpPr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0">
              <a:off x="345816" y="0"/>
              <a:ext cx="2986407" cy="2986407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6"/>
                <a:stretch>
                  <a:fillRect l="-57288" t="0" r="-14603" b="0"/>
                </a:stretch>
              </a:blipFill>
            </p:spPr>
          </p:sp>
          <p:sp>
            <p:nvSpPr>
              <p:cNvPr name="Freeform 42" id="42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43" id="43"/>
            <p:cNvSpPr txBox="true"/>
            <p:nvPr/>
          </p:nvSpPr>
          <p:spPr>
            <a:xfrm rot="0">
              <a:off x="0" y="3342007"/>
              <a:ext cx="3678039" cy="990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3"/>
                </a:lnSpc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Dilatación </a:t>
              </a:r>
            </a:p>
            <a:p>
              <a:pPr algn="ctr">
                <a:lnSpc>
                  <a:spcPts val="2993"/>
                </a:lnSpc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aórtica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82021" y="1028700"/>
            <a:ext cx="7483515" cy="3000964"/>
            <a:chOff x="0" y="0"/>
            <a:chExt cx="9978020" cy="40012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615780" y="0"/>
              <a:ext cx="2746461" cy="2746461"/>
            </a:xfrm>
            <a:custGeom>
              <a:avLst/>
              <a:gdLst/>
              <a:ahLst/>
              <a:cxnLst/>
              <a:rect r="r" b="b" t="t" l="l"/>
              <a:pathLst>
                <a:path h="2746461" w="2746461">
                  <a:moveTo>
                    <a:pt x="0" y="0"/>
                  </a:moveTo>
                  <a:lnTo>
                    <a:pt x="2746460" y="0"/>
                  </a:lnTo>
                  <a:lnTo>
                    <a:pt x="2746460" y="2746461"/>
                  </a:lnTo>
                  <a:lnTo>
                    <a:pt x="0" y="274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869043" y="463827"/>
              <a:ext cx="1866313" cy="1818806"/>
            </a:xfrm>
            <a:custGeom>
              <a:avLst/>
              <a:gdLst/>
              <a:ahLst/>
              <a:cxnLst/>
              <a:rect r="r" b="b" t="t" l="l"/>
              <a:pathLst>
                <a:path h="1818806" w="1866313">
                  <a:moveTo>
                    <a:pt x="0" y="0"/>
                  </a:moveTo>
                  <a:lnTo>
                    <a:pt x="1866313" y="0"/>
                  </a:lnTo>
                  <a:lnTo>
                    <a:pt x="1866313" y="1818807"/>
                  </a:lnTo>
                  <a:lnTo>
                    <a:pt x="0" y="1818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2954795"/>
              <a:ext cx="9978020" cy="10464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669"/>
                </a:lnSpc>
                <a:spcBef>
                  <a:spcPct val="0"/>
                </a:spcBef>
              </a:pPr>
              <a:r>
                <a:rPr lang="en-US" sz="4833" spc="241">
                  <a:solidFill>
                    <a:srgbClr val="F47C00"/>
                  </a:solidFill>
                  <a:latin typeface="Canva Sans 1 Bold"/>
                </a:rPr>
                <a:t>Sospecha clínica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844857" y="1857279"/>
            <a:ext cx="2620776" cy="3229866"/>
            <a:chOff x="0" y="0"/>
            <a:chExt cx="3494368" cy="4306488"/>
          </a:xfrm>
        </p:grpSpPr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398857" y="0"/>
              <a:ext cx="2986407" cy="2986407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25757" t="0" r="-25757" b="0"/>
                </a:stretch>
              </a:blip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0" y="3350813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Livedo reticularis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868587" y="4148853"/>
            <a:ext cx="571038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 spc="148">
                <a:solidFill>
                  <a:srgbClr val="000000"/>
                </a:solidFill>
                <a:latin typeface="Canva Sans 1 Bold"/>
              </a:rPr>
              <a:t>MEDIANOS VASOS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647586" y="1909048"/>
            <a:ext cx="2900139" cy="3178096"/>
            <a:chOff x="0" y="0"/>
            <a:chExt cx="3866852" cy="4237461"/>
          </a:xfrm>
        </p:grpSpPr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186242" y="0"/>
              <a:ext cx="2986407" cy="2986407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5082" t="-11189" r="0" b="-23916"/>
                </a:stretch>
              </a:blip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3281786"/>
              <a:ext cx="3866852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Necrosis </a:t>
              </a:r>
            </a:p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cutánea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844857" y="5685475"/>
            <a:ext cx="2893764" cy="3230405"/>
            <a:chOff x="0" y="0"/>
            <a:chExt cx="3858352" cy="4307207"/>
          </a:xfrm>
        </p:grpSpPr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398857" y="0"/>
              <a:ext cx="2986407" cy="2986407"/>
              <a:chOff x="0" y="0"/>
              <a:chExt cx="6350000" cy="6350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6699" t="0" r="-27973" b="-6883"/>
                </a:stretch>
              </a:blip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3351532"/>
              <a:ext cx="3858352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Isquemia </a:t>
              </a:r>
            </a:p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digital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787267" y="5685475"/>
            <a:ext cx="2869115" cy="2868455"/>
            <a:chOff x="0" y="0"/>
            <a:chExt cx="3825486" cy="3824607"/>
          </a:xfrm>
        </p:grpSpPr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0" y="0"/>
              <a:ext cx="2986407" cy="2986407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1577" t="0" r="-1577" b="0"/>
                </a:stretch>
              </a:blip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144876" y="3351532"/>
              <a:ext cx="3680610" cy="473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Microaneurismas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383805" y="1909048"/>
            <a:ext cx="2620776" cy="3178096"/>
            <a:chOff x="0" y="0"/>
            <a:chExt cx="3494368" cy="4237461"/>
          </a:xfrm>
        </p:grpSpPr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0">
              <a:off x="109105" y="0"/>
              <a:ext cx="2986407" cy="2986407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-21276" t="0" r="-21276" b="0"/>
                </a:stretch>
              </a:blip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3281786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120">
                  <a:solidFill>
                    <a:srgbClr val="000000"/>
                  </a:solidFill>
                  <a:latin typeface="Canva Sans 1"/>
                </a:rPr>
                <a:t>Nódulos subcutáneos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1275148" y="5685475"/>
            <a:ext cx="2620776" cy="3230405"/>
            <a:chOff x="0" y="0"/>
            <a:chExt cx="3494368" cy="4307207"/>
          </a:xfrm>
        </p:grpSpPr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0">
              <a:off x="253981" y="0"/>
              <a:ext cx="2986407" cy="2986407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0" t="-30000" r="0" b="-30000"/>
                </a:stretch>
              </a:blip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38" id="38"/>
            <p:cNvSpPr txBox="true"/>
            <p:nvPr/>
          </p:nvSpPr>
          <p:spPr>
            <a:xfrm rot="0">
              <a:off x="0" y="3351532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Mononeuritis múltiple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787267" y="5685475"/>
            <a:ext cx="2239805" cy="2239805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6350000" y="6026150"/>
                  </a:moveTo>
                  <a:cubicBezTo>
                    <a:pt x="6350000" y="6205220"/>
                    <a:pt x="6205220" y="6350000"/>
                    <a:pt x="6026150" y="6350000"/>
                  </a:cubicBezTo>
                  <a:lnTo>
                    <a:pt x="323850" y="6350000"/>
                  </a:lnTo>
                  <a:cubicBezTo>
                    <a:pt x="144780" y="6350000"/>
                    <a:pt x="0" y="6205220"/>
                    <a:pt x="0" y="6026150"/>
                  </a:cubicBezTo>
                  <a:lnTo>
                    <a:pt x="0" y="323850"/>
                  </a:lnTo>
                  <a:cubicBezTo>
                    <a:pt x="0" y="144780"/>
                    <a:pt x="144780" y="0"/>
                    <a:pt x="323850" y="0"/>
                  </a:cubicBezTo>
                  <a:lnTo>
                    <a:pt x="6026150" y="0"/>
                  </a:lnTo>
                  <a:cubicBezTo>
                    <a:pt x="6205220" y="0"/>
                    <a:pt x="6350000" y="144780"/>
                    <a:pt x="6350000" y="323850"/>
                  </a:cubicBezTo>
                  <a:lnTo>
                    <a:pt x="6350000" y="6026150"/>
                  </a:lnTo>
                  <a:close/>
                </a:path>
              </a:pathLst>
            </a:custGeom>
            <a:blipFill>
              <a:blip r:embed="rId4"/>
              <a:stretch>
                <a:fillRect l="-25187" t="0" r="-25187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53670" y="154940"/>
              <a:ext cx="6043930" cy="6042660"/>
            </a:xfrm>
            <a:custGeom>
              <a:avLst/>
              <a:gdLst/>
              <a:ahLst/>
              <a:cxnLst/>
              <a:rect r="r" b="b" t="t" l="l"/>
              <a:pathLst>
                <a:path h="6042660" w="6043930">
                  <a:moveTo>
                    <a:pt x="5872480" y="6042660"/>
                  </a:moveTo>
                  <a:lnTo>
                    <a:pt x="170180" y="6042660"/>
                  </a:lnTo>
                  <a:cubicBezTo>
                    <a:pt x="76200" y="6042660"/>
                    <a:pt x="0" y="5966460"/>
                    <a:pt x="0" y="5872480"/>
                  </a:cubicBezTo>
                  <a:lnTo>
                    <a:pt x="0" y="170180"/>
                  </a:lnTo>
                  <a:cubicBezTo>
                    <a:pt x="0" y="76200"/>
                    <a:pt x="76200" y="0"/>
                    <a:pt x="170180" y="0"/>
                  </a:cubicBezTo>
                  <a:lnTo>
                    <a:pt x="5872480" y="0"/>
                  </a:lnTo>
                  <a:cubicBezTo>
                    <a:pt x="5966460" y="0"/>
                    <a:pt x="6042660" y="76200"/>
                    <a:pt x="6042660" y="170180"/>
                  </a:cubicBezTo>
                  <a:lnTo>
                    <a:pt x="6042660" y="5872480"/>
                  </a:lnTo>
                  <a:cubicBezTo>
                    <a:pt x="6043930" y="5965190"/>
                    <a:pt x="5966460" y="6042660"/>
                    <a:pt x="5872480" y="6042660"/>
                  </a:cubicBezTo>
                  <a:close/>
                  <a:moveTo>
                    <a:pt x="170180" y="74930"/>
                  </a:moveTo>
                  <a:cubicBezTo>
                    <a:pt x="118110" y="74930"/>
                    <a:pt x="76200" y="116840"/>
                    <a:pt x="76200" y="168910"/>
                  </a:cubicBezTo>
                  <a:lnTo>
                    <a:pt x="76200" y="5871210"/>
                  </a:lnTo>
                  <a:cubicBezTo>
                    <a:pt x="76200" y="5923280"/>
                    <a:pt x="118110" y="5965190"/>
                    <a:pt x="170180" y="5965190"/>
                  </a:cubicBezTo>
                  <a:lnTo>
                    <a:pt x="5872480" y="5965190"/>
                  </a:lnTo>
                  <a:cubicBezTo>
                    <a:pt x="5924550" y="5965190"/>
                    <a:pt x="5966460" y="5923280"/>
                    <a:pt x="5966460" y="5871210"/>
                  </a:cubicBezTo>
                  <a:lnTo>
                    <a:pt x="5966460" y="168910"/>
                  </a:lnTo>
                  <a:cubicBezTo>
                    <a:pt x="5966460" y="116840"/>
                    <a:pt x="5924550" y="74930"/>
                    <a:pt x="5872480" y="74930"/>
                  </a:cubicBezTo>
                  <a:lnTo>
                    <a:pt x="170180" y="74930"/>
                  </a:lnTo>
                  <a:close/>
                </a:path>
              </a:pathLst>
            </a:custGeom>
            <a:solidFill>
              <a:srgbClr val="F47C00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82021" y="1028700"/>
            <a:ext cx="7483515" cy="3000964"/>
            <a:chOff x="0" y="0"/>
            <a:chExt cx="9978020" cy="40012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615780" y="0"/>
              <a:ext cx="2746461" cy="2746461"/>
            </a:xfrm>
            <a:custGeom>
              <a:avLst/>
              <a:gdLst/>
              <a:ahLst/>
              <a:cxnLst/>
              <a:rect r="r" b="b" t="t" l="l"/>
              <a:pathLst>
                <a:path h="2746461" w="2746461">
                  <a:moveTo>
                    <a:pt x="0" y="0"/>
                  </a:moveTo>
                  <a:lnTo>
                    <a:pt x="2746460" y="0"/>
                  </a:lnTo>
                  <a:lnTo>
                    <a:pt x="2746460" y="2746461"/>
                  </a:lnTo>
                  <a:lnTo>
                    <a:pt x="0" y="274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869043" y="463827"/>
              <a:ext cx="1866313" cy="1818806"/>
            </a:xfrm>
            <a:custGeom>
              <a:avLst/>
              <a:gdLst/>
              <a:ahLst/>
              <a:cxnLst/>
              <a:rect r="r" b="b" t="t" l="l"/>
              <a:pathLst>
                <a:path h="1818806" w="1866313">
                  <a:moveTo>
                    <a:pt x="0" y="0"/>
                  </a:moveTo>
                  <a:lnTo>
                    <a:pt x="1866313" y="0"/>
                  </a:lnTo>
                  <a:lnTo>
                    <a:pt x="1866313" y="1818807"/>
                  </a:lnTo>
                  <a:lnTo>
                    <a:pt x="0" y="1818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2954795"/>
              <a:ext cx="9978020" cy="10464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669"/>
                </a:lnSpc>
                <a:spcBef>
                  <a:spcPct val="0"/>
                </a:spcBef>
              </a:pPr>
              <a:r>
                <a:rPr lang="en-US" sz="4833" spc="241">
                  <a:solidFill>
                    <a:srgbClr val="F47C00"/>
                  </a:solidFill>
                  <a:latin typeface="Canva Sans 1 Bold"/>
                </a:rPr>
                <a:t>Sospecha clínica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844857" y="1857279"/>
            <a:ext cx="2620776" cy="3229866"/>
            <a:chOff x="0" y="0"/>
            <a:chExt cx="3494368" cy="4306488"/>
          </a:xfrm>
        </p:grpSpPr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398857" y="0"/>
              <a:ext cx="2986407" cy="2986407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89805" t="0" r="0" b="0"/>
                </a:stretch>
              </a:blip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3350813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Púrpura palpable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868587" y="4148853"/>
            <a:ext cx="571038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 spc="148">
                <a:solidFill>
                  <a:srgbClr val="000000"/>
                </a:solidFill>
                <a:latin typeface="Canva Sans 1 Bold"/>
              </a:rPr>
              <a:t>PEQUEÑOS VASOS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3705438" y="1909048"/>
            <a:ext cx="2900139" cy="2816146"/>
            <a:chOff x="0" y="0"/>
            <a:chExt cx="3866852" cy="3754861"/>
          </a:xfrm>
        </p:grpSpPr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0">
              <a:off x="109105" y="0"/>
              <a:ext cx="2986407" cy="2986407"/>
              <a:chOff x="0" y="0"/>
              <a:chExt cx="6350000" cy="63500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25000" t="0" r="-25000" b="0"/>
                </a:stretch>
              </a:blip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3281786"/>
              <a:ext cx="3866852" cy="473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Glomerulonefritis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844857" y="5685475"/>
            <a:ext cx="2893764" cy="3230405"/>
            <a:chOff x="0" y="0"/>
            <a:chExt cx="3858352" cy="4307207"/>
          </a:xfrm>
        </p:grpSpPr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398857" y="0"/>
              <a:ext cx="2986407" cy="2986407"/>
              <a:chOff x="0" y="0"/>
              <a:chExt cx="6350000" cy="6350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24277" t="-8177" r="-36155" b="0"/>
                </a:stretch>
              </a:blip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26" id="26"/>
            <p:cNvSpPr txBox="true"/>
            <p:nvPr/>
          </p:nvSpPr>
          <p:spPr>
            <a:xfrm rot="0">
              <a:off x="0" y="3351532"/>
              <a:ext cx="3858352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Hemorragia alveolar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3705438" y="8201505"/>
            <a:ext cx="262077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 spc="119">
                <a:solidFill>
                  <a:srgbClr val="000000"/>
                </a:solidFill>
                <a:latin typeface="Canva Sans 1"/>
              </a:rPr>
              <a:t>Epiescleritis</a:t>
            </a:r>
          </a:p>
          <a:p>
            <a:pPr algn="ctr">
              <a:lnSpc>
                <a:spcPts val="2874"/>
              </a:lnSpc>
            </a:pPr>
            <a:r>
              <a:rPr lang="en-US" sz="2395" spc="119">
                <a:solidFill>
                  <a:srgbClr val="000000"/>
                </a:solidFill>
                <a:latin typeface="Canva Sans 1"/>
              </a:rPr>
              <a:t>Escleritis</a:t>
            </a:r>
          </a:p>
          <a:p>
            <a:pPr algn="ctr">
              <a:lnSpc>
                <a:spcPts val="2874"/>
              </a:lnSpc>
            </a:pPr>
            <a:r>
              <a:rPr lang="en-US" sz="2395" spc="119">
                <a:solidFill>
                  <a:srgbClr val="000000"/>
                </a:solidFill>
                <a:latin typeface="Canva Sans 1"/>
              </a:rPr>
              <a:t>Uveítis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1383805" y="1909048"/>
            <a:ext cx="2620776" cy="3178096"/>
            <a:chOff x="0" y="0"/>
            <a:chExt cx="3494368" cy="4237461"/>
          </a:xfrm>
        </p:grpSpPr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109105" y="0"/>
              <a:ext cx="2986407" cy="2986407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0" t="-6443" r="0" b="-6443"/>
                </a:stretch>
              </a:blip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32" id="32"/>
            <p:cNvSpPr txBox="true"/>
            <p:nvPr/>
          </p:nvSpPr>
          <p:spPr>
            <a:xfrm rot="0">
              <a:off x="0" y="3281786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120">
                  <a:solidFill>
                    <a:srgbClr val="000000"/>
                  </a:solidFill>
                  <a:latin typeface="Canva Sans 1"/>
                </a:rPr>
                <a:t>Urticaria vasculítica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1383805" y="5685475"/>
            <a:ext cx="2620776" cy="3230405"/>
            <a:chOff x="0" y="0"/>
            <a:chExt cx="3494368" cy="4307207"/>
          </a:xfrm>
        </p:grpSpPr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0">
              <a:off x="109105" y="0"/>
              <a:ext cx="2986407" cy="2986407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6350000" y="6026150"/>
                    </a:moveTo>
                    <a:cubicBezTo>
                      <a:pt x="6350000" y="6205220"/>
                      <a:pt x="6205220" y="6350000"/>
                      <a:pt x="6026150" y="6350000"/>
                    </a:cubicBezTo>
                    <a:lnTo>
                      <a:pt x="323850" y="6350000"/>
                    </a:lnTo>
                    <a:cubicBezTo>
                      <a:pt x="144780" y="6350000"/>
                      <a:pt x="0" y="6205220"/>
                      <a:pt x="0" y="6026150"/>
                    </a:cubicBezTo>
                    <a:lnTo>
                      <a:pt x="0" y="323850"/>
                    </a:lnTo>
                    <a:cubicBezTo>
                      <a:pt x="0" y="144780"/>
                      <a:pt x="144780" y="0"/>
                      <a:pt x="323850" y="0"/>
                    </a:cubicBezTo>
                    <a:lnTo>
                      <a:pt x="6026150" y="0"/>
                    </a:lnTo>
                    <a:cubicBezTo>
                      <a:pt x="6205220" y="0"/>
                      <a:pt x="6350000" y="144780"/>
                      <a:pt x="6350000" y="323850"/>
                    </a:cubicBezTo>
                    <a:lnTo>
                      <a:pt x="6350000" y="602615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26795" t="0" r="-26795" b="0"/>
                </a:stretch>
              </a:blip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153670" y="154940"/>
                <a:ext cx="6043930" cy="6042660"/>
              </a:xfrm>
              <a:custGeom>
                <a:avLst/>
                <a:gdLst/>
                <a:ahLst/>
                <a:cxnLst/>
                <a:rect r="r" b="b" t="t" l="l"/>
                <a:pathLst>
                  <a:path h="6042660" w="6043930">
                    <a:moveTo>
                      <a:pt x="5872480" y="6042660"/>
                    </a:moveTo>
                    <a:lnTo>
                      <a:pt x="170180" y="6042660"/>
                    </a:lnTo>
                    <a:cubicBezTo>
                      <a:pt x="76200" y="6042660"/>
                      <a:pt x="0" y="5966460"/>
                      <a:pt x="0" y="5872480"/>
                    </a:cubicBezTo>
                    <a:lnTo>
                      <a:pt x="0" y="170180"/>
                    </a:lnTo>
                    <a:cubicBezTo>
                      <a:pt x="0" y="76200"/>
                      <a:pt x="76200" y="0"/>
                      <a:pt x="170180" y="0"/>
                    </a:cubicBezTo>
                    <a:lnTo>
                      <a:pt x="5872480" y="0"/>
                    </a:lnTo>
                    <a:cubicBezTo>
                      <a:pt x="5966460" y="0"/>
                      <a:pt x="6042660" y="76200"/>
                      <a:pt x="6042660" y="170180"/>
                    </a:cubicBezTo>
                    <a:lnTo>
                      <a:pt x="6042660" y="5872480"/>
                    </a:lnTo>
                    <a:cubicBezTo>
                      <a:pt x="6043930" y="5965190"/>
                      <a:pt x="5966460" y="6042660"/>
                      <a:pt x="5872480" y="6042660"/>
                    </a:cubicBezTo>
                    <a:close/>
                    <a:moveTo>
                      <a:pt x="170180" y="74930"/>
                    </a:moveTo>
                    <a:cubicBezTo>
                      <a:pt x="118110" y="74930"/>
                      <a:pt x="76200" y="116840"/>
                      <a:pt x="76200" y="168910"/>
                    </a:cubicBezTo>
                    <a:lnTo>
                      <a:pt x="76200" y="5871210"/>
                    </a:lnTo>
                    <a:cubicBezTo>
                      <a:pt x="76200" y="5923280"/>
                      <a:pt x="118110" y="5965190"/>
                      <a:pt x="170180" y="5965190"/>
                    </a:cubicBezTo>
                    <a:lnTo>
                      <a:pt x="5872480" y="5965190"/>
                    </a:lnTo>
                    <a:cubicBezTo>
                      <a:pt x="5924550" y="5965190"/>
                      <a:pt x="5966460" y="5923280"/>
                      <a:pt x="5966460" y="5871210"/>
                    </a:cubicBezTo>
                    <a:lnTo>
                      <a:pt x="5966460" y="168910"/>
                    </a:lnTo>
                    <a:cubicBezTo>
                      <a:pt x="5966460" y="116840"/>
                      <a:pt x="5924550" y="74930"/>
                      <a:pt x="5872480" y="74930"/>
                    </a:cubicBezTo>
                    <a:lnTo>
                      <a:pt x="170180" y="7493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</p:grpSp>
        <p:sp>
          <p:nvSpPr>
            <p:cNvPr name="TextBox 37" id="37"/>
            <p:cNvSpPr txBox="true"/>
            <p:nvPr/>
          </p:nvSpPr>
          <p:spPr>
            <a:xfrm rot="0">
              <a:off x="0" y="3351532"/>
              <a:ext cx="3494368" cy="955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395" spc="119">
                  <a:solidFill>
                    <a:srgbClr val="000000"/>
                  </a:solidFill>
                  <a:latin typeface="Canva Sans 1"/>
                </a:rPr>
                <a:t>Granulomas necrotizantes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086100" cy="10287000"/>
            <a:chOff x="0" y="0"/>
            <a:chExt cx="81280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709333"/>
            </a:xfrm>
            <a:custGeom>
              <a:avLst/>
              <a:gdLst/>
              <a:ahLst/>
              <a:cxnLst/>
              <a:rect r="r" b="b" t="t" l="l"/>
              <a:pathLst>
                <a:path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30210" y="523171"/>
            <a:ext cx="4148974" cy="9428867"/>
            <a:chOff x="0" y="0"/>
            <a:chExt cx="3093720" cy="70307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3093720" y="7030720"/>
                  </a:lnTo>
                  <a:lnTo>
                    <a:pt x="0" y="7030720"/>
                  </a:lnTo>
                  <a:lnTo>
                    <a:pt x="0" y="70307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1905" t="0" r="-8015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631620" y="-247344"/>
            <a:ext cx="3255836" cy="4114800"/>
          </a:xfrm>
          <a:custGeom>
            <a:avLst/>
            <a:gdLst/>
            <a:ahLst/>
            <a:cxnLst/>
            <a:rect r="r" b="b" t="t" l="l"/>
            <a:pathLst>
              <a:path h="4114800" w="3255836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380875" y="3810306"/>
            <a:ext cx="6084039" cy="2797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Artralgias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Artritis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Mialgias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Miositis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7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72457"/>
            <a:ext cx="5400005" cy="7875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3394" spc="33">
                <a:solidFill>
                  <a:srgbClr val="FFFFFF"/>
                </a:solidFill>
                <a:latin typeface="Canva Sans 2"/>
                <a:ea typeface="Canva Sans 2"/>
              </a:rPr>
              <a:t>▪ Polimialgia Reumática (</a:t>
            </a:r>
            <a:r>
              <a:rPr lang="en-US" sz="3394" spc="33">
                <a:solidFill>
                  <a:srgbClr val="FFFFFF"/>
                </a:solidFill>
                <a:latin typeface="Canva Sans 2 Bold"/>
              </a:rPr>
              <a:t>PMR)</a:t>
            </a:r>
            <a:r>
              <a:rPr lang="en-US" sz="3394" spc="33">
                <a:solidFill>
                  <a:srgbClr val="FFFFFF"/>
                </a:solidFill>
                <a:latin typeface="Canva Sans 2"/>
              </a:rPr>
              <a:t>  </a:t>
            </a:r>
          </a:p>
          <a:p>
            <a:pPr algn="ctr">
              <a:lnSpc>
                <a:spcPts val="4752"/>
              </a:lnSpc>
            </a:pPr>
            <a:r>
              <a:rPr lang="en-US" sz="3394" spc="33">
                <a:solidFill>
                  <a:srgbClr val="FFFFFF"/>
                </a:solidFill>
                <a:latin typeface="Canva Sans 2"/>
              </a:rPr>
              <a:t>en el </a:t>
            </a:r>
            <a:r>
              <a:rPr lang="en-US" sz="3394" spc="33">
                <a:solidFill>
                  <a:srgbClr val="FFFFFF"/>
                </a:solidFill>
                <a:latin typeface="Canva Sans 2 Bold"/>
              </a:rPr>
              <a:t>40-</a:t>
            </a:r>
            <a:r>
              <a:rPr lang="en-US" sz="3394" spc="33">
                <a:solidFill>
                  <a:srgbClr val="FFFFFF"/>
                </a:solidFill>
                <a:latin typeface="Canva Sans 2 Bold"/>
              </a:rPr>
              <a:t>50%</a:t>
            </a:r>
            <a:r>
              <a:rPr lang="en-US" sz="3394" spc="33">
                <a:solidFill>
                  <a:srgbClr val="FFFFFF"/>
                </a:solidFill>
                <a:latin typeface="Canva Sans 2"/>
              </a:rPr>
              <a:t> </a:t>
            </a:r>
          </a:p>
          <a:p>
            <a:pPr algn="ctr">
              <a:lnSpc>
                <a:spcPts val="4752"/>
              </a:lnSpc>
            </a:pPr>
            <a:r>
              <a:rPr lang="en-US" sz="3394" spc="33">
                <a:solidFill>
                  <a:srgbClr val="FFFFFF"/>
                </a:solidFill>
                <a:latin typeface="Canva Sans 2"/>
              </a:rPr>
              <a:t>de pts con </a:t>
            </a:r>
          </a:p>
          <a:p>
            <a:pPr algn="ctr">
              <a:lnSpc>
                <a:spcPts val="4752"/>
              </a:lnSpc>
            </a:pPr>
            <a:r>
              <a:rPr lang="en-US" sz="3394" spc="33">
                <a:solidFill>
                  <a:srgbClr val="FFFFFF"/>
                </a:solidFill>
                <a:latin typeface="Canva Sans 2 Bold"/>
              </a:rPr>
              <a:t>Arteritis de Células Gigantes</a:t>
            </a:r>
          </a:p>
          <a:p>
            <a:pPr algn="ctr">
              <a:lnSpc>
                <a:spcPts val="4752"/>
              </a:lnSpc>
            </a:pPr>
          </a:p>
          <a:p>
            <a:pPr algn="ctr">
              <a:lnSpc>
                <a:spcPts val="4752"/>
              </a:lnSpc>
            </a:pPr>
          </a:p>
          <a:p>
            <a:pPr algn="ctr">
              <a:lnSpc>
                <a:spcPts val="4892"/>
              </a:lnSpc>
              <a:spcBef>
                <a:spcPct val="0"/>
              </a:spcBef>
            </a:pPr>
            <a:r>
              <a:rPr lang="en-US" sz="3494" spc="34">
                <a:solidFill>
                  <a:srgbClr val="FFFFFF"/>
                </a:solidFill>
                <a:ea typeface="Canva Sans 2"/>
              </a:rPr>
              <a:t>▪ </a:t>
            </a:r>
            <a:r>
              <a:rPr lang="en-US" sz="3494" spc="34">
                <a:solidFill>
                  <a:srgbClr val="FFFFFF"/>
                </a:solidFill>
                <a:latin typeface="Canva Sans 2 Bold"/>
              </a:rPr>
              <a:t>15-30%</a:t>
            </a:r>
            <a:r>
              <a:rPr lang="en-US" sz="3494" spc="34">
                <a:solidFill>
                  <a:srgbClr val="FFFFFF"/>
                </a:solidFill>
                <a:latin typeface="Canva Sans 2"/>
              </a:rPr>
              <a:t> de (</a:t>
            </a:r>
            <a:r>
              <a:rPr lang="en-US" sz="3494" spc="34">
                <a:solidFill>
                  <a:srgbClr val="FFFFFF"/>
                </a:solidFill>
                <a:latin typeface="Canva Sans 2 Bold"/>
              </a:rPr>
              <a:t>PMR)</a:t>
            </a:r>
            <a:r>
              <a:rPr lang="en-US" sz="3494" spc="34">
                <a:solidFill>
                  <a:srgbClr val="FFFFFF"/>
                </a:solidFill>
                <a:latin typeface="Canva Sans 2"/>
              </a:rPr>
              <a:t>, en algún momento de su </a:t>
            </a:r>
            <a:r>
              <a:rPr lang="en-US" sz="3494" spc="34">
                <a:solidFill>
                  <a:srgbClr val="FFFFFF"/>
                </a:solidFill>
                <a:latin typeface="Canva Sans 2"/>
              </a:rPr>
              <a:t>evolución, desarrolla </a:t>
            </a:r>
            <a:r>
              <a:rPr lang="en-US" sz="3494" spc="34">
                <a:solidFill>
                  <a:srgbClr val="FFFFFF"/>
                </a:solidFill>
                <a:latin typeface="Canva Sans 2 Bold"/>
              </a:rPr>
              <a:t>Arteritis de Células Gigantes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847544" y="1953565"/>
            <a:ext cx="3123904" cy="6201298"/>
            <a:chOff x="0" y="0"/>
            <a:chExt cx="4165205" cy="826839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5205" cy="8268398"/>
            </a:xfrm>
            <a:custGeom>
              <a:avLst/>
              <a:gdLst/>
              <a:ahLst/>
              <a:cxnLst/>
              <a:rect r="r" b="b" t="t" l="l"/>
              <a:pathLst>
                <a:path h="8268398" w="4165205">
                  <a:moveTo>
                    <a:pt x="0" y="0"/>
                  </a:moveTo>
                  <a:lnTo>
                    <a:pt x="4165205" y="0"/>
                  </a:lnTo>
                  <a:lnTo>
                    <a:pt x="4165205" y="8268398"/>
                  </a:lnTo>
                  <a:lnTo>
                    <a:pt x="0" y="8268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574051" y="1390782"/>
              <a:ext cx="2832586" cy="832041"/>
              <a:chOff x="0" y="0"/>
              <a:chExt cx="597976" cy="17564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597976" cy="175649"/>
              </a:xfrm>
              <a:custGeom>
                <a:avLst/>
                <a:gdLst/>
                <a:ahLst/>
                <a:cxnLst/>
                <a:rect r="r" b="b" t="t" l="l"/>
                <a:pathLst>
                  <a:path h="175649" w="597976">
                    <a:moveTo>
                      <a:pt x="87824" y="0"/>
                    </a:moveTo>
                    <a:lnTo>
                      <a:pt x="510152" y="0"/>
                    </a:lnTo>
                    <a:cubicBezTo>
                      <a:pt x="558656" y="0"/>
                      <a:pt x="597976" y="39320"/>
                      <a:pt x="597976" y="87824"/>
                    </a:cubicBezTo>
                    <a:lnTo>
                      <a:pt x="597976" y="87824"/>
                    </a:lnTo>
                    <a:cubicBezTo>
                      <a:pt x="597976" y="136329"/>
                      <a:pt x="558656" y="175649"/>
                      <a:pt x="510152" y="175649"/>
                    </a:cubicBezTo>
                    <a:lnTo>
                      <a:pt x="87824" y="175649"/>
                    </a:lnTo>
                    <a:cubicBezTo>
                      <a:pt x="39320" y="175649"/>
                      <a:pt x="0" y="136329"/>
                      <a:pt x="0" y="87824"/>
                    </a:cubicBezTo>
                    <a:lnTo>
                      <a:pt x="0" y="87824"/>
                    </a:lnTo>
                    <a:cubicBezTo>
                      <a:pt x="0" y="39320"/>
                      <a:pt x="39320" y="0"/>
                      <a:pt x="87824" y="0"/>
                    </a:cubicBezTo>
                    <a:close/>
                  </a:path>
                </a:pathLst>
              </a:custGeom>
              <a:solidFill>
                <a:srgbClr val="1B1464">
                  <a:alpha val="66667"/>
                </a:srgbClr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47625"/>
                <a:ext cx="597976" cy="2232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704544" y="3718179"/>
              <a:ext cx="2702093" cy="832041"/>
              <a:chOff x="0" y="0"/>
              <a:chExt cx="570428" cy="17564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70429" cy="175649"/>
              </a:xfrm>
              <a:custGeom>
                <a:avLst/>
                <a:gdLst/>
                <a:ahLst/>
                <a:cxnLst/>
                <a:rect r="r" b="b" t="t" l="l"/>
                <a:pathLst>
                  <a:path h="175649" w="570429">
                    <a:moveTo>
                      <a:pt x="87824" y="0"/>
                    </a:moveTo>
                    <a:lnTo>
                      <a:pt x="482604" y="0"/>
                    </a:lnTo>
                    <a:cubicBezTo>
                      <a:pt x="531108" y="0"/>
                      <a:pt x="570429" y="39320"/>
                      <a:pt x="570429" y="87824"/>
                    </a:cubicBezTo>
                    <a:lnTo>
                      <a:pt x="570429" y="87824"/>
                    </a:lnTo>
                    <a:cubicBezTo>
                      <a:pt x="570429" y="136329"/>
                      <a:pt x="531108" y="175649"/>
                      <a:pt x="482604" y="175649"/>
                    </a:cubicBezTo>
                    <a:lnTo>
                      <a:pt x="87824" y="175649"/>
                    </a:lnTo>
                    <a:cubicBezTo>
                      <a:pt x="39320" y="175649"/>
                      <a:pt x="0" y="136329"/>
                      <a:pt x="0" y="87824"/>
                    </a:cubicBezTo>
                    <a:lnTo>
                      <a:pt x="0" y="87824"/>
                    </a:lnTo>
                    <a:cubicBezTo>
                      <a:pt x="0" y="39320"/>
                      <a:pt x="39320" y="0"/>
                      <a:pt x="87824" y="0"/>
                    </a:cubicBezTo>
                    <a:close/>
                  </a:path>
                </a:pathLst>
              </a:custGeom>
              <a:solidFill>
                <a:srgbClr val="1B1464">
                  <a:alpha val="66667"/>
                </a:srgbClr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47625"/>
                <a:ext cx="570428" cy="2232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1" id="11"/>
          <p:cNvGrpSpPr/>
          <p:nvPr/>
        </p:nvGrpSpPr>
        <p:grpSpPr>
          <a:xfrm rot="0">
            <a:off x="8971448" y="1911530"/>
            <a:ext cx="8287852" cy="6243332"/>
            <a:chOff x="0" y="0"/>
            <a:chExt cx="11050470" cy="832444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050470" cy="8324443"/>
            </a:xfrm>
            <a:custGeom>
              <a:avLst/>
              <a:gdLst/>
              <a:ahLst/>
              <a:cxnLst/>
              <a:rect r="r" b="b" t="t" l="l"/>
              <a:pathLst>
                <a:path h="8324443" w="11050470">
                  <a:moveTo>
                    <a:pt x="0" y="0"/>
                  </a:moveTo>
                  <a:lnTo>
                    <a:pt x="11050470" y="0"/>
                  </a:lnTo>
                  <a:lnTo>
                    <a:pt x="11050470" y="8324443"/>
                  </a:lnTo>
                  <a:lnTo>
                    <a:pt x="0" y="8324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3" id="13"/>
            <p:cNvGrpSpPr/>
            <p:nvPr/>
          </p:nvGrpSpPr>
          <p:grpSpPr>
            <a:xfrm rot="0">
              <a:off x="6734786" y="4024481"/>
              <a:ext cx="2092033" cy="2092033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D8C6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71687" lIns="71687" bIns="71687" rIns="71687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8634226" y="5627389"/>
              <a:ext cx="2146884" cy="2146884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D8C6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71687" lIns="71687" bIns="71687" rIns="71687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7424456" y="4329433"/>
              <a:ext cx="850432" cy="1619870"/>
            </a:xfrm>
            <a:custGeom>
              <a:avLst/>
              <a:gdLst/>
              <a:ahLst/>
              <a:cxnLst/>
              <a:rect r="r" b="b" t="t" l="l"/>
              <a:pathLst>
                <a:path h="1619870" w="850432">
                  <a:moveTo>
                    <a:pt x="0" y="0"/>
                  </a:moveTo>
                  <a:lnTo>
                    <a:pt x="850432" y="0"/>
                  </a:lnTo>
                  <a:lnTo>
                    <a:pt x="850432" y="1619870"/>
                  </a:lnTo>
                  <a:lnTo>
                    <a:pt x="0" y="1619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242063" y="5627389"/>
              <a:ext cx="876499" cy="2020747"/>
            </a:xfrm>
            <a:custGeom>
              <a:avLst/>
              <a:gdLst/>
              <a:ahLst/>
              <a:cxnLst/>
              <a:rect r="r" b="b" t="t" l="l"/>
              <a:pathLst>
                <a:path h="2020747" w="876499">
                  <a:moveTo>
                    <a:pt x="0" y="0"/>
                  </a:moveTo>
                  <a:lnTo>
                    <a:pt x="876499" y="0"/>
                  </a:lnTo>
                  <a:lnTo>
                    <a:pt x="876499" y="2020747"/>
                  </a:lnTo>
                  <a:lnTo>
                    <a:pt x="0" y="2020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086100" cy="10287000"/>
            <a:chOff x="0" y="0"/>
            <a:chExt cx="81280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709333"/>
            </a:xfrm>
            <a:custGeom>
              <a:avLst/>
              <a:gdLst/>
              <a:ahLst/>
              <a:cxnLst/>
              <a:rect r="r" b="b" t="t" l="l"/>
              <a:pathLst>
                <a:path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30210" y="523171"/>
            <a:ext cx="4148974" cy="9428867"/>
            <a:chOff x="0" y="0"/>
            <a:chExt cx="3093720" cy="70307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3093720" y="7030720"/>
                  </a:lnTo>
                  <a:lnTo>
                    <a:pt x="0" y="7030720"/>
                  </a:lnTo>
                  <a:lnTo>
                    <a:pt x="0" y="70307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183" t="0" r="-2518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5495907" y="3105456"/>
            <a:ext cx="8236777" cy="4207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Púrpura </a:t>
            </a:r>
            <a:r>
              <a:rPr lang="en-US" sz="4152" spc="207">
                <a:solidFill>
                  <a:srgbClr val="F47C00"/>
                </a:solidFill>
                <a:latin typeface="Canva Sans 1 Bold"/>
              </a:rPr>
              <a:t>palpable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Livedo reticularis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Nódulos subcutáneos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Úlceras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Isquemia,gangrena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Urticaria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552278" y="-463452"/>
            <a:ext cx="2461399" cy="4114800"/>
          </a:xfrm>
          <a:custGeom>
            <a:avLst/>
            <a:gdLst/>
            <a:ahLst/>
            <a:cxnLst/>
            <a:rect r="r" b="b" t="t" l="l"/>
            <a:pathLst>
              <a:path h="4114800" w="2461399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363857"/>
            <a:ext cx="3004556" cy="5559829"/>
          </a:xfrm>
          <a:custGeom>
            <a:avLst/>
            <a:gdLst/>
            <a:ahLst/>
            <a:cxnLst/>
            <a:rect r="r" b="b" t="t" l="l"/>
            <a:pathLst>
              <a:path h="5559829" w="3004556">
                <a:moveTo>
                  <a:pt x="0" y="0"/>
                </a:moveTo>
                <a:lnTo>
                  <a:pt x="3004556" y="0"/>
                </a:lnTo>
                <a:lnTo>
                  <a:pt x="3004556" y="5559829"/>
                </a:lnTo>
                <a:lnTo>
                  <a:pt x="0" y="5559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78" t="0" r="-75963" b="-945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04556" y="1028700"/>
            <a:ext cx="11463324" cy="8753925"/>
            <a:chOff x="0" y="0"/>
            <a:chExt cx="15284433" cy="116719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5559902"/>
              <a:ext cx="4989766" cy="1709759"/>
              <a:chOff x="0" y="0"/>
              <a:chExt cx="941463" cy="32259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772"/>
                  </a:lnSpc>
                  <a:spcBef>
                    <a:spcPct val="0"/>
                  </a:spcBef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MORFOLOGÍA</a:t>
                </a: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7411471"/>
              <a:ext cx="4989766" cy="1709759"/>
              <a:chOff x="0" y="0"/>
              <a:chExt cx="941463" cy="32259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772"/>
                  </a:lnSpc>
                  <a:spcBef>
                    <a:spcPct val="0"/>
                  </a:spcBef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COLOR</a:t>
                </a: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9263041"/>
              <a:ext cx="4989766" cy="1709759"/>
              <a:chOff x="0" y="0"/>
              <a:chExt cx="941463" cy="32259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772"/>
                  </a:lnSpc>
                  <a:spcBef>
                    <a:spcPct val="0"/>
                  </a:spcBef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SÍNTOMA PRINCIPAL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5147333" y="5559902"/>
              <a:ext cx="4989766" cy="1709759"/>
              <a:chOff x="0" y="0"/>
              <a:chExt cx="941463" cy="32259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919"/>
                  </a:lnSpc>
                  <a:spcBef>
                    <a:spcPct val="0"/>
                  </a:spcBef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Grandes/confluyen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5147333" y="7411471"/>
              <a:ext cx="4989766" cy="1709759"/>
              <a:chOff x="0" y="0"/>
              <a:chExt cx="941463" cy="32259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919"/>
                  </a:lnSpc>
                  <a:spcBef>
                    <a:spcPct val="0"/>
                  </a:spcBef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Rosa pálido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5147333" y="9263041"/>
              <a:ext cx="4989766" cy="1709759"/>
              <a:chOff x="0" y="0"/>
              <a:chExt cx="941463" cy="32259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919"/>
                  </a:lnSpc>
                  <a:spcBef>
                    <a:spcPct val="0"/>
                  </a:spcBef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Prurito</a:t>
                </a: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3708332"/>
              <a:ext cx="4989766" cy="1709759"/>
              <a:chOff x="0" y="0"/>
              <a:chExt cx="941463" cy="32259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772"/>
                  </a:lnSpc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SITUACIÓN</a:t>
                </a: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5147333" y="3708332"/>
              <a:ext cx="4989766" cy="1709759"/>
              <a:chOff x="0" y="0"/>
              <a:chExt cx="941463" cy="32259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Evanescentes</a:t>
                </a: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0294666" y="3708332"/>
              <a:ext cx="4989766" cy="1709759"/>
              <a:chOff x="0" y="0"/>
              <a:chExt cx="941463" cy="32259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Fijas</a:t>
                </a: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0294666" y="5559902"/>
              <a:ext cx="4989766" cy="1709759"/>
              <a:chOff x="0" y="0"/>
              <a:chExt cx="941463" cy="32259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4199"/>
                  </a:lnSpc>
                  <a:spcBef>
                    <a:spcPct val="0"/>
                  </a:spcBef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Variables</a:t>
                </a: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0294666" y="7411471"/>
              <a:ext cx="4989766" cy="1709759"/>
              <a:chOff x="0" y="0"/>
              <a:chExt cx="941463" cy="32259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4199"/>
                  </a:lnSpc>
                  <a:spcBef>
                    <a:spcPct val="0"/>
                  </a:spcBef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Rojo intenso</a:t>
                </a: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10294666" y="9263041"/>
              <a:ext cx="4989766" cy="1709759"/>
              <a:chOff x="0" y="0"/>
              <a:chExt cx="941463" cy="3225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4199"/>
                  </a:lnSpc>
                  <a:spcBef>
                    <a:spcPct val="0"/>
                  </a:spcBef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Prurito + DOLOR</a:t>
                </a: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0"/>
              <a:ext cx="4989766" cy="1709759"/>
              <a:chOff x="0" y="0"/>
              <a:chExt cx="941463" cy="32259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052"/>
                  </a:lnSpc>
                </a:pPr>
                <a:r>
                  <a:rPr lang="en-US" sz="2894" spc="28">
                    <a:solidFill>
                      <a:srgbClr val="FFFFFF"/>
                    </a:solidFill>
                    <a:latin typeface="Canva Sans 2 Bold"/>
                  </a:rPr>
                  <a:t>CARACTERISTICAS</a:t>
                </a: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5147333" y="0"/>
              <a:ext cx="4989766" cy="1709759"/>
              <a:chOff x="0" y="0"/>
              <a:chExt cx="941463" cy="322595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052"/>
                  </a:lnSpc>
                </a:pPr>
                <a:r>
                  <a:rPr lang="en-US" sz="2894" spc="28">
                    <a:solidFill>
                      <a:srgbClr val="FFFFFF"/>
                    </a:solidFill>
                    <a:latin typeface="Canva Sans 2 Bold"/>
                  </a:rPr>
                  <a:t>URTICARIA </a:t>
                </a:r>
              </a:p>
              <a:p>
                <a:pPr algn="ctr">
                  <a:lnSpc>
                    <a:spcPts val="4052"/>
                  </a:lnSpc>
                </a:pPr>
                <a:r>
                  <a:rPr lang="en-US" sz="2894" spc="28">
                    <a:solidFill>
                      <a:srgbClr val="FFFFFF"/>
                    </a:solidFill>
                    <a:latin typeface="Canva Sans 2 Bold"/>
                  </a:rPr>
                  <a:t>ALÉRGICA</a:t>
                </a: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10294666" y="0"/>
              <a:ext cx="4989766" cy="1709759"/>
              <a:chOff x="0" y="0"/>
              <a:chExt cx="941463" cy="322595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052"/>
                  </a:lnSpc>
                </a:pPr>
                <a:r>
                  <a:rPr lang="en-US" sz="2894" spc="28">
                    <a:solidFill>
                      <a:srgbClr val="FFFFFF"/>
                    </a:solidFill>
                    <a:latin typeface="Canva Sans 2 Bold"/>
                  </a:rPr>
                  <a:t>URTICARIA VASCULÍTICA</a:t>
                </a: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0" y="1856763"/>
              <a:ext cx="4989766" cy="1709759"/>
              <a:chOff x="0" y="0"/>
              <a:chExt cx="941463" cy="322595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772"/>
                  </a:lnSpc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DURACIÓN</a:t>
                </a: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5147333" y="1856763"/>
              <a:ext cx="4989766" cy="1709759"/>
              <a:chOff x="0" y="0"/>
              <a:chExt cx="941463" cy="322595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&lt; 6 horas</a:t>
                </a: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10294666" y="1856763"/>
              <a:ext cx="4989766" cy="1709759"/>
              <a:chOff x="0" y="0"/>
              <a:chExt cx="941463" cy="322595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24-48 horas</a:t>
                </a:r>
              </a:p>
            </p:txBody>
          </p:sp>
        </p:grpSp>
      </p:grpSp>
      <p:sp>
        <p:nvSpPr>
          <p:cNvPr name="Freeform 58" id="58"/>
          <p:cNvSpPr/>
          <p:nvPr/>
        </p:nvSpPr>
        <p:spPr>
          <a:xfrm flipH="false" flipV="false" rot="0">
            <a:off x="14467880" y="2486734"/>
            <a:ext cx="3820120" cy="5577005"/>
          </a:xfrm>
          <a:custGeom>
            <a:avLst/>
            <a:gdLst/>
            <a:ahLst/>
            <a:cxnLst/>
            <a:rect r="r" b="b" t="t" l="l"/>
            <a:pathLst>
              <a:path h="5577005" w="3820120">
                <a:moveTo>
                  <a:pt x="0" y="0"/>
                </a:moveTo>
                <a:lnTo>
                  <a:pt x="3820120" y="0"/>
                </a:lnTo>
                <a:lnTo>
                  <a:pt x="3820120" y="5577005"/>
                </a:lnTo>
                <a:lnTo>
                  <a:pt x="0" y="55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747" t="0" r="-18067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469532"/>
            <a:ext cx="3004556" cy="5747941"/>
          </a:xfrm>
          <a:custGeom>
            <a:avLst/>
            <a:gdLst/>
            <a:ahLst/>
            <a:cxnLst/>
            <a:rect r="r" b="b" t="t" l="l"/>
            <a:pathLst>
              <a:path h="5747941" w="3004556">
                <a:moveTo>
                  <a:pt x="0" y="0"/>
                </a:moveTo>
                <a:lnTo>
                  <a:pt x="3004556" y="0"/>
                </a:lnTo>
                <a:lnTo>
                  <a:pt x="3004556" y="5747942"/>
                </a:lnTo>
                <a:lnTo>
                  <a:pt x="0" y="5747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52" t="0" r="-3889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04556" y="1028700"/>
            <a:ext cx="11463324" cy="8756003"/>
            <a:chOff x="0" y="0"/>
            <a:chExt cx="15284433" cy="1167467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5559902"/>
              <a:ext cx="4989766" cy="1709759"/>
              <a:chOff x="0" y="0"/>
              <a:chExt cx="941463" cy="32259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772"/>
                  </a:lnSpc>
                  <a:spcBef>
                    <a:spcPct val="0"/>
                  </a:spcBef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DERMOGRAFISMO</a:t>
                </a: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7411471"/>
              <a:ext cx="4989766" cy="1712530"/>
              <a:chOff x="0" y="0"/>
              <a:chExt cx="941463" cy="323118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941463" cy="323118"/>
              </a:xfrm>
              <a:custGeom>
                <a:avLst/>
                <a:gdLst/>
                <a:ahLst/>
                <a:cxnLst/>
                <a:rect r="r" b="b" t="t" l="l"/>
                <a:pathLst>
                  <a:path h="323118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774"/>
                    </a:lnTo>
                    <a:cubicBezTo>
                      <a:pt x="941463" y="318487"/>
                      <a:pt x="936832" y="323118"/>
                      <a:pt x="931119" y="323118"/>
                    </a:cubicBezTo>
                    <a:lnTo>
                      <a:pt x="10344" y="323118"/>
                    </a:lnTo>
                    <a:cubicBezTo>
                      <a:pt x="4631" y="323118"/>
                      <a:pt x="0" y="318487"/>
                      <a:pt x="0" y="312774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941463" cy="380268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772"/>
                  </a:lnSpc>
                  <a:spcBef>
                    <a:spcPct val="0"/>
                  </a:spcBef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AFECCIÓN SISTÉMICA</a:t>
                </a: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9263041"/>
              <a:ext cx="4989766" cy="1712530"/>
              <a:chOff x="0" y="0"/>
              <a:chExt cx="941463" cy="32311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941463" cy="323118"/>
              </a:xfrm>
              <a:custGeom>
                <a:avLst/>
                <a:gdLst/>
                <a:ahLst/>
                <a:cxnLst/>
                <a:rect r="r" b="b" t="t" l="l"/>
                <a:pathLst>
                  <a:path h="323118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774"/>
                    </a:lnTo>
                    <a:cubicBezTo>
                      <a:pt x="941463" y="318487"/>
                      <a:pt x="936832" y="323118"/>
                      <a:pt x="931119" y="323118"/>
                    </a:cubicBezTo>
                    <a:lnTo>
                      <a:pt x="10344" y="323118"/>
                    </a:lnTo>
                    <a:cubicBezTo>
                      <a:pt x="4631" y="323118"/>
                      <a:pt x="0" y="318487"/>
                      <a:pt x="0" y="312774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57150"/>
                <a:ext cx="941463" cy="380268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772"/>
                  </a:lnSpc>
                  <a:spcBef>
                    <a:spcPct val="0"/>
                  </a:spcBef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ALTERACIONES ANALÍTICAS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5147333" y="5559902"/>
              <a:ext cx="4989766" cy="1709759"/>
              <a:chOff x="0" y="0"/>
              <a:chExt cx="941463" cy="32259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919"/>
                  </a:lnSpc>
                  <a:spcBef>
                    <a:spcPct val="0"/>
                  </a:spcBef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Positivo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5147333" y="7411471"/>
              <a:ext cx="4989766" cy="1751230"/>
              <a:chOff x="0" y="0"/>
              <a:chExt cx="941463" cy="33042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941463" cy="330420"/>
              </a:xfrm>
              <a:custGeom>
                <a:avLst/>
                <a:gdLst/>
                <a:ahLst/>
                <a:cxnLst/>
                <a:rect r="r" b="b" t="t" l="l"/>
                <a:pathLst>
                  <a:path h="330420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20076"/>
                    </a:lnTo>
                    <a:cubicBezTo>
                      <a:pt x="941463" y="325789"/>
                      <a:pt x="936832" y="330420"/>
                      <a:pt x="931119" y="330420"/>
                    </a:cubicBezTo>
                    <a:lnTo>
                      <a:pt x="10344" y="330420"/>
                    </a:lnTo>
                    <a:cubicBezTo>
                      <a:pt x="4631" y="330420"/>
                      <a:pt x="0" y="325789"/>
                      <a:pt x="0" y="320076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57150"/>
                <a:ext cx="941463" cy="38757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NO </a:t>
                </a:r>
              </a:p>
              <a:p>
                <a:pPr algn="ctr" marL="0" indent="0" lvl="0">
                  <a:lnSpc>
                    <a:spcPts val="3919"/>
                  </a:lnSpc>
                  <a:spcBef>
                    <a:spcPct val="0"/>
                  </a:spcBef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(excepto anafilaxia)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5147333" y="9263041"/>
              <a:ext cx="4989766" cy="1709759"/>
              <a:chOff x="0" y="0"/>
              <a:chExt cx="941463" cy="32259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3919"/>
                  </a:lnSpc>
                  <a:spcBef>
                    <a:spcPct val="0"/>
                  </a:spcBef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NO o leves</a:t>
                </a: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3708332"/>
              <a:ext cx="4989766" cy="1709759"/>
              <a:chOff x="0" y="0"/>
              <a:chExt cx="941463" cy="32259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772"/>
                  </a:lnSpc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PRUEBA DEL HALO</a:t>
                </a:r>
              </a:p>
              <a:p>
                <a:pPr algn="ctr">
                  <a:lnSpc>
                    <a:spcPts val="2556"/>
                  </a:lnSpc>
                </a:pPr>
                <a:r>
                  <a:rPr lang="en-US" sz="1826" spc="18">
                    <a:solidFill>
                      <a:srgbClr val="F37221"/>
                    </a:solidFill>
                    <a:latin typeface="Canva Sans 2"/>
                  </a:rPr>
                  <a:t>desaparición con vitropresión</a:t>
                </a: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5147333" y="3708332"/>
              <a:ext cx="4989766" cy="1709759"/>
              <a:chOff x="0" y="0"/>
              <a:chExt cx="941463" cy="32259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Negativa</a:t>
                </a: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0294666" y="3708332"/>
              <a:ext cx="4989766" cy="1709759"/>
              <a:chOff x="0" y="0"/>
              <a:chExt cx="941463" cy="32259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POSITIVA</a:t>
                </a: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0294666" y="5559902"/>
              <a:ext cx="4989766" cy="1709759"/>
              <a:chOff x="0" y="0"/>
              <a:chExt cx="941463" cy="32259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4199"/>
                  </a:lnSpc>
                  <a:spcBef>
                    <a:spcPct val="0"/>
                  </a:spcBef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INFRECUENTE</a:t>
                </a: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0294666" y="7411471"/>
              <a:ext cx="4989766" cy="1709759"/>
              <a:chOff x="0" y="0"/>
              <a:chExt cx="941463" cy="32259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4199"/>
                  </a:lnSpc>
                  <a:spcBef>
                    <a:spcPct val="0"/>
                  </a:spcBef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SÍ</a:t>
                </a: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10294666" y="9263041"/>
              <a:ext cx="4989766" cy="1709759"/>
              <a:chOff x="0" y="0"/>
              <a:chExt cx="941463" cy="32259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 marL="0" indent="0" lvl="0">
                  <a:lnSpc>
                    <a:spcPts val="4199"/>
                  </a:lnSpc>
                  <a:spcBef>
                    <a:spcPct val="0"/>
                  </a:spcBef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SÍ</a:t>
                </a: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0"/>
              <a:ext cx="4989766" cy="1709759"/>
              <a:chOff x="0" y="0"/>
              <a:chExt cx="941463" cy="32259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052"/>
                  </a:lnSpc>
                </a:pPr>
                <a:r>
                  <a:rPr lang="en-US" sz="2894" spc="28">
                    <a:solidFill>
                      <a:srgbClr val="FFFFFF"/>
                    </a:solidFill>
                    <a:latin typeface="Canva Sans 2 Bold"/>
                  </a:rPr>
                  <a:t>CARACTERISTICAS</a:t>
                </a: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5147333" y="0"/>
              <a:ext cx="4989766" cy="1709759"/>
              <a:chOff x="0" y="0"/>
              <a:chExt cx="941463" cy="322595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 Bold"/>
                  </a:rPr>
                  <a:t>URTICARIA </a:t>
                </a:r>
              </a:p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 Bold"/>
                  </a:rPr>
                  <a:t>ALÉRGICA</a:t>
                </a: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10294666" y="0"/>
              <a:ext cx="4989766" cy="1709759"/>
              <a:chOff x="0" y="0"/>
              <a:chExt cx="941463" cy="322595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 Bold"/>
                  </a:rPr>
                  <a:t>URTICARIA VASCULÍTICA</a:t>
                </a: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0" y="1856763"/>
              <a:ext cx="4989766" cy="1709759"/>
              <a:chOff x="0" y="0"/>
              <a:chExt cx="941463" cy="322595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772"/>
                  </a:lnSpc>
                </a:pPr>
                <a:r>
                  <a:rPr lang="en-US" sz="2694" spc="26">
                    <a:solidFill>
                      <a:srgbClr val="F37221"/>
                    </a:solidFill>
                    <a:latin typeface="Canva Sans 2 Bold"/>
                  </a:rPr>
                  <a:t>LESIÓN RESIDUAL</a:t>
                </a: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5147333" y="1856763"/>
              <a:ext cx="4989766" cy="1709759"/>
              <a:chOff x="0" y="0"/>
              <a:chExt cx="941463" cy="322595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57150"/>
                <a:ext cx="941463" cy="379745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spc="27">
                    <a:solidFill>
                      <a:srgbClr val="F37221"/>
                    </a:solidFill>
                    <a:latin typeface="Canva Sans 2"/>
                  </a:rPr>
                  <a:t>NO</a:t>
                </a: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10294666" y="1856763"/>
              <a:ext cx="4989766" cy="1709759"/>
              <a:chOff x="0" y="0"/>
              <a:chExt cx="941463" cy="322595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941463" cy="322595"/>
              </a:xfrm>
              <a:custGeom>
                <a:avLst/>
                <a:gdLst/>
                <a:ahLst/>
                <a:cxnLst/>
                <a:rect r="r" b="b" t="t" l="l"/>
                <a:pathLst>
                  <a:path h="322595" w="941463">
                    <a:moveTo>
                      <a:pt x="10344" y="0"/>
                    </a:moveTo>
                    <a:lnTo>
                      <a:pt x="931119" y="0"/>
                    </a:lnTo>
                    <a:cubicBezTo>
                      <a:pt x="936832" y="0"/>
                      <a:pt x="941463" y="4631"/>
                      <a:pt x="941463" y="10344"/>
                    </a:cubicBezTo>
                    <a:lnTo>
                      <a:pt x="941463" y="312251"/>
                    </a:lnTo>
                    <a:cubicBezTo>
                      <a:pt x="941463" y="314995"/>
                      <a:pt x="940373" y="317626"/>
                      <a:pt x="938433" y="319566"/>
                    </a:cubicBezTo>
                    <a:cubicBezTo>
                      <a:pt x="936493" y="321505"/>
                      <a:pt x="933862" y="322595"/>
                      <a:pt x="931119" y="322595"/>
                    </a:cubicBezTo>
                    <a:lnTo>
                      <a:pt x="10344" y="322595"/>
                    </a:lnTo>
                    <a:cubicBezTo>
                      <a:pt x="4631" y="322595"/>
                      <a:pt x="0" y="317964"/>
                      <a:pt x="0" y="312251"/>
                    </a:cubicBezTo>
                    <a:lnTo>
                      <a:pt x="0" y="10344"/>
                    </a:lnTo>
                    <a:cubicBezTo>
                      <a:pt x="0" y="4631"/>
                      <a:pt x="4631" y="0"/>
                      <a:pt x="10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941463" cy="370220"/>
              </a:xfrm>
              <a:prstGeom prst="rect">
                <a:avLst/>
              </a:prstGeom>
            </p:spPr>
            <p:txBody>
              <a:bodyPr anchor="ctr" rtlCol="false" tIns="126054" lIns="126054" bIns="126054" rIns="126054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spc="29">
                    <a:solidFill>
                      <a:srgbClr val="F37221"/>
                    </a:solidFill>
                    <a:latin typeface="Canva Sans 2 Bold"/>
                  </a:rPr>
                  <a:t>SÍ</a:t>
                </a:r>
              </a:p>
            </p:txBody>
          </p:sp>
        </p:grpSp>
      </p:grpSp>
      <p:sp>
        <p:nvSpPr>
          <p:cNvPr name="Freeform 58" id="58"/>
          <p:cNvSpPr/>
          <p:nvPr/>
        </p:nvSpPr>
        <p:spPr>
          <a:xfrm flipH="false" flipV="false" rot="0">
            <a:off x="14467880" y="2469532"/>
            <a:ext cx="3820120" cy="5561565"/>
          </a:xfrm>
          <a:custGeom>
            <a:avLst/>
            <a:gdLst/>
            <a:ahLst/>
            <a:cxnLst/>
            <a:rect r="r" b="b" t="t" l="l"/>
            <a:pathLst>
              <a:path h="5561565" w="3820120">
                <a:moveTo>
                  <a:pt x="0" y="0"/>
                </a:moveTo>
                <a:lnTo>
                  <a:pt x="3820120" y="0"/>
                </a:lnTo>
                <a:lnTo>
                  <a:pt x="3820120" y="5561566"/>
                </a:lnTo>
                <a:lnTo>
                  <a:pt x="0" y="5561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474" t="-5288" r="-6461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1362" y="6068840"/>
            <a:ext cx="12295876" cy="10509296"/>
          </a:xfrm>
          <a:custGeom>
            <a:avLst/>
            <a:gdLst/>
            <a:ahLst/>
            <a:cxnLst/>
            <a:rect r="r" b="b" t="t" l="l"/>
            <a:pathLst>
              <a:path h="10509296" w="12295876">
                <a:moveTo>
                  <a:pt x="0" y="0"/>
                </a:moveTo>
                <a:lnTo>
                  <a:pt x="12295876" y="0"/>
                </a:lnTo>
                <a:lnTo>
                  <a:pt x="12295876" y="10509295"/>
                </a:lnTo>
                <a:lnTo>
                  <a:pt x="0" y="10509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364057" y="1894618"/>
            <a:ext cx="5147465" cy="10460936"/>
            <a:chOff x="0" y="0"/>
            <a:chExt cx="5001260" cy="101638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t="0" r="-4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90149" t="0" r="-9014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1818570">
            <a:off x="16615894" y="1150266"/>
            <a:ext cx="1286811" cy="1099839"/>
          </a:xfrm>
          <a:custGeom>
            <a:avLst/>
            <a:gdLst/>
            <a:ahLst/>
            <a:cxnLst/>
            <a:rect r="r" b="b" t="t" l="l"/>
            <a:pathLst>
              <a:path h="1099839" w="1286811">
                <a:moveTo>
                  <a:pt x="0" y="0"/>
                </a:moveTo>
                <a:lnTo>
                  <a:pt x="1286812" y="0"/>
                </a:lnTo>
                <a:lnTo>
                  <a:pt x="1286812" y="1099839"/>
                </a:lnTo>
                <a:lnTo>
                  <a:pt x="0" y="109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033062" y="1894618"/>
            <a:ext cx="4122555" cy="864127"/>
            <a:chOff x="0" y="0"/>
            <a:chExt cx="1085776" cy="22758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85776" cy="227589"/>
            </a:xfrm>
            <a:custGeom>
              <a:avLst/>
              <a:gdLst/>
              <a:ahLst/>
              <a:cxnLst/>
              <a:rect r="r" b="b" t="t" l="l"/>
              <a:pathLst>
                <a:path h="227589" w="1085776">
                  <a:moveTo>
                    <a:pt x="46949" y="0"/>
                  </a:moveTo>
                  <a:lnTo>
                    <a:pt x="1038827" y="0"/>
                  </a:lnTo>
                  <a:cubicBezTo>
                    <a:pt x="1051279" y="0"/>
                    <a:pt x="1063220" y="4946"/>
                    <a:pt x="1072025" y="13751"/>
                  </a:cubicBezTo>
                  <a:cubicBezTo>
                    <a:pt x="1080830" y="22555"/>
                    <a:pt x="1085776" y="34497"/>
                    <a:pt x="1085776" y="46949"/>
                  </a:cubicBezTo>
                  <a:lnTo>
                    <a:pt x="1085776" y="180641"/>
                  </a:lnTo>
                  <a:cubicBezTo>
                    <a:pt x="1085776" y="193092"/>
                    <a:pt x="1080830" y="205034"/>
                    <a:pt x="1072025" y="213838"/>
                  </a:cubicBezTo>
                  <a:cubicBezTo>
                    <a:pt x="1063220" y="222643"/>
                    <a:pt x="1051279" y="227589"/>
                    <a:pt x="1038827" y="227589"/>
                  </a:cubicBezTo>
                  <a:lnTo>
                    <a:pt x="46949" y="227589"/>
                  </a:lnTo>
                  <a:cubicBezTo>
                    <a:pt x="34497" y="227589"/>
                    <a:pt x="22555" y="222643"/>
                    <a:pt x="13751" y="213838"/>
                  </a:cubicBezTo>
                  <a:cubicBezTo>
                    <a:pt x="4946" y="205034"/>
                    <a:pt x="0" y="193092"/>
                    <a:pt x="0" y="180641"/>
                  </a:cubicBezTo>
                  <a:lnTo>
                    <a:pt x="0" y="46949"/>
                  </a:lnTo>
                  <a:cubicBezTo>
                    <a:pt x="0" y="34497"/>
                    <a:pt x="4946" y="22555"/>
                    <a:pt x="13751" y="13751"/>
                  </a:cubicBezTo>
                  <a:cubicBezTo>
                    <a:pt x="22555" y="4946"/>
                    <a:pt x="34497" y="0"/>
                    <a:pt x="46949" y="0"/>
                  </a:cubicBezTo>
                  <a:close/>
                </a:path>
              </a:pathLst>
            </a:custGeom>
            <a:solidFill>
              <a:srgbClr val="F47C00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085776" cy="3037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534"/>
                </a:lnSpc>
                <a:spcBef>
                  <a:spcPct val="0"/>
                </a:spcBef>
              </a:pPr>
              <a:r>
                <a:rPr lang="en-US" sz="4010" spc="862">
                  <a:solidFill>
                    <a:srgbClr val="FFFFFF"/>
                  </a:solidFill>
                  <a:latin typeface="Canva Sans 1"/>
                </a:rPr>
                <a:t>Concepto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3354461"/>
            <a:ext cx="9772284" cy="6952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06335" indent="-353167" lvl="1">
              <a:lnSpc>
                <a:spcPts val="3729"/>
              </a:lnSpc>
              <a:buFont typeface="Arial"/>
              <a:buChar char="•"/>
            </a:pPr>
            <a:r>
              <a:rPr lang="en-US" sz="3271" spc="19">
                <a:solidFill>
                  <a:srgbClr val="231F20"/>
                </a:solidFill>
                <a:latin typeface="Canva Sans 1 Bold"/>
              </a:rPr>
              <a:t>Grupo heterogéneo de procesos clínicos complejos y graves:</a:t>
            </a:r>
          </a:p>
          <a:p>
            <a:pPr>
              <a:lnSpc>
                <a:spcPts val="4547"/>
              </a:lnSpc>
            </a:pPr>
          </a:p>
          <a:p>
            <a:pPr marL="706335" indent="-353167" lvl="1">
              <a:lnSpc>
                <a:spcPts val="3696"/>
              </a:lnSpc>
              <a:buFont typeface="Arial"/>
              <a:buChar char="•"/>
            </a:pPr>
            <a:r>
              <a:rPr lang="en-US" sz="3271" spc="19">
                <a:solidFill>
                  <a:srgbClr val="231F20"/>
                </a:solidFill>
                <a:latin typeface="Canva Sans 1"/>
              </a:rPr>
              <a:t>Inflamación                 necrosis pared vascular</a:t>
            </a:r>
          </a:p>
          <a:p>
            <a:pPr>
              <a:lnSpc>
                <a:spcPts val="3729"/>
              </a:lnSpc>
            </a:pPr>
          </a:p>
          <a:p>
            <a:pPr>
              <a:lnSpc>
                <a:spcPts val="3729"/>
              </a:lnSpc>
            </a:pPr>
            <a:r>
              <a:rPr lang="en-US" sz="3271" spc="19">
                <a:solidFill>
                  <a:srgbClr val="231F20"/>
                </a:solidFill>
                <a:latin typeface="Canva Sans 1"/>
              </a:rPr>
              <a:t>    2. </a:t>
            </a:r>
            <a:r>
              <a:rPr lang="en-US" sz="3271" spc="19">
                <a:solidFill>
                  <a:srgbClr val="231F20"/>
                </a:solidFill>
                <a:latin typeface="Canva Sans 1"/>
              </a:rPr>
              <a:t>Alteración</a:t>
            </a:r>
          </a:p>
          <a:p>
            <a:pPr>
              <a:lnSpc>
                <a:spcPts val="3729"/>
              </a:lnSpc>
            </a:pPr>
            <a:r>
              <a:rPr lang="en-US" sz="3271" spc="19">
                <a:solidFill>
                  <a:srgbClr val="231F20"/>
                </a:solidFill>
                <a:latin typeface="Canva Sans 1"/>
              </a:rPr>
              <a:t>       </a:t>
            </a:r>
            <a:r>
              <a:rPr lang="en-US" sz="3271" spc="19">
                <a:solidFill>
                  <a:srgbClr val="231F20"/>
                </a:solidFill>
                <a:latin typeface="Canva Sans 1"/>
              </a:rPr>
              <a:t>flujo sanguíneo  </a:t>
            </a:r>
          </a:p>
          <a:p>
            <a:pPr>
              <a:lnSpc>
                <a:spcPts val="3729"/>
              </a:lnSpc>
            </a:pPr>
            <a:r>
              <a:rPr lang="en-US" sz="3271" spc="19">
                <a:solidFill>
                  <a:srgbClr val="231F20"/>
                </a:solidFill>
                <a:latin typeface="Canva Sans 1"/>
              </a:rPr>
              <a:t>     </a:t>
            </a:r>
          </a:p>
          <a:p>
            <a:pPr>
              <a:lnSpc>
                <a:spcPts val="3958"/>
              </a:lnSpc>
            </a:pPr>
          </a:p>
          <a:p>
            <a:pPr>
              <a:lnSpc>
                <a:spcPts val="5332"/>
              </a:lnSpc>
            </a:pPr>
          </a:p>
          <a:p>
            <a:pPr>
              <a:lnSpc>
                <a:spcPts val="5332"/>
              </a:lnSpc>
            </a:pPr>
          </a:p>
          <a:p>
            <a:pPr>
              <a:lnSpc>
                <a:spcPts val="5332"/>
              </a:lnSpc>
            </a:pPr>
          </a:p>
          <a:p>
            <a:pPr algn="l">
              <a:lnSpc>
                <a:spcPts val="5332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264990" y="4764924"/>
            <a:ext cx="1466637" cy="757151"/>
          </a:xfrm>
          <a:custGeom>
            <a:avLst/>
            <a:gdLst/>
            <a:ahLst/>
            <a:cxnLst/>
            <a:rect r="r" b="b" t="t" l="l"/>
            <a:pathLst>
              <a:path h="757151" w="1466637">
                <a:moveTo>
                  <a:pt x="0" y="0"/>
                </a:moveTo>
                <a:lnTo>
                  <a:pt x="1466637" y="0"/>
                </a:lnTo>
                <a:lnTo>
                  <a:pt x="1466637" y="757152"/>
                </a:lnTo>
                <a:lnTo>
                  <a:pt x="0" y="757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998308" y="6068840"/>
            <a:ext cx="1466637" cy="757151"/>
          </a:xfrm>
          <a:custGeom>
            <a:avLst/>
            <a:gdLst/>
            <a:ahLst/>
            <a:cxnLst/>
            <a:rect r="r" b="b" t="t" l="l"/>
            <a:pathLst>
              <a:path h="757151" w="1466637">
                <a:moveTo>
                  <a:pt x="0" y="0"/>
                </a:moveTo>
                <a:lnTo>
                  <a:pt x="1466637" y="0"/>
                </a:lnTo>
                <a:lnTo>
                  <a:pt x="1466637" y="757151"/>
                </a:lnTo>
                <a:lnTo>
                  <a:pt x="0" y="757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603281" y="6218459"/>
            <a:ext cx="5081439" cy="476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22"/>
              </a:lnSpc>
            </a:pPr>
            <a:r>
              <a:rPr lang="en-US" sz="3294" spc="32">
                <a:solidFill>
                  <a:srgbClr val="231F20"/>
                </a:solidFill>
                <a:latin typeface="Canva Sans 2"/>
              </a:rPr>
              <a:t>isquemia y/o aneurismas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38134" y="1028700"/>
            <a:ext cx="12858612" cy="8229600"/>
            <a:chOff x="0" y="0"/>
            <a:chExt cx="17144816" cy="1097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689878" y="0"/>
              <a:ext cx="14454938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4454938">
                  <a:moveTo>
                    <a:pt x="0" y="0"/>
                  </a:moveTo>
                  <a:lnTo>
                    <a:pt x="14454938" y="0"/>
                  </a:lnTo>
                  <a:lnTo>
                    <a:pt x="1445493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1374" r="-45699" b="-7976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657324"/>
              <a:ext cx="4618445" cy="2416986"/>
            </a:xfrm>
            <a:custGeom>
              <a:avLst/>
              <a:gdLst/>
              <a:ahLst/>
              <a:cxnLst/>
              <a:rect r="r" b="b" t="t" l="l"/>
              <a:pathLst>
                <a:path h="2416986" w="4618445">
                  <a:moveTo>
                    <a:pt x="0" y="0"/>
                  </a:moveTo>
                  <a:lnTo>
                    <a:pt x="4618445" y="0"/>
                  </a:lnTo>
                  <a:lnTo>
                    <a:pt x="4618445" y="2416987"/>
                  </a:lnTo>
                  <a:lnTo>
                    <a:pt x="0" y="241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1063295"/>
              <a:ext cx="4618445" cy="1191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559"/>
                </a:lnSpc>
              </a:pPr>
              <a:r>
                <a:rPr lang="en-US" sz="5399">
                  <a:solidFill>
                    <a:srgbClr val="000000"/>
                  </a:solidFill>
                  <a:latin typeface="Canva Sans 2"/>
                </a:rPr>
                <a:t>Dolor?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6020771">
            <a:off x="2927209" y="4184652"/>
            <a:ext cx="6729707" cy="40714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086100" cy="10287000"/>
            <a:chOff x="0" y="0"/>
            <a:chExt cx="81280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709333"/>
            </a:xfrm>
            <a:custGeom>
              <a:avLst/>
              <a:gdLst/>
              <a:ahLst/>
              <a:cxnLst/>
              <a:rect r="r" b="b" t="t" l="l"/>
              <a:pathLst>
                <a:path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30210" y="523171"/>
            <a:ext cx="4148974" cy="9428867"/>
            <a:chOff x="0" y="0"/>
            <a:chExt cx="3093720" cy="70307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3093720" y="7030720"/>
                  </a:lnTo>
                  <a:lnTo>
                    <a:pt x="0" y="7030720"/>
                  </a:lnTo>
                  <a:lnTo>
                    <a:pt x="0" y="70307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538" t="0" r="-22538" b="-14236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5397352" y="2759919"/>
            <a:ext cx="8236777" cy="4907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564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EPID</a:t>
            </a:r>
          </a:p>
          <a:p>
            <a:pPr marL="896506" indent="-448253" lvl="1">
              <a:lnSpc>
                <a:spcPts val="5564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Alveolitis</a:t>
            </a:r>
          </a:p>
          <a:p>
            <a:pPr marL="896506" indent="-448253" lvl="1">
              <a:lnSpc>
                <a:spcPts val="5564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Nódulos</a:t>
            </a:r>
          </a:p>
          <a:p>
            <a:pPr marL="896506" indent="-448253" lvl="1">
              <a:lnSpc>
                <a:spcPts val="5564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Granulomas</a:t>
            </a:r>
          </a:p>
          <a:p>
            <a:pPr marL="896506" indent="-448253" lvl="1">
              <a:lnSpc>
                <a:spcPts val="5564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Hemorragia pulmonar</a:t>
            </a:r>
          </a:p>
          <a:p>
            <a:pPr marL="896506" indent="-448253" lvl="1">
              <a:lnSpc>
                <a:spcPts val="5564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Asma “de novo”</a:t>
            </a:r>
          </a:p>
          <a:p>
            <a:pPr marL="896506" indent="-448253" lvl="1">
              <a:lnSpc>
                <a:spcPts val="5564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Sinusitis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30210" y="5813933"/>
            <a:ext cx="4148974" cy="4138105"/>
          </a:xfrm>
          <a:custGeom>
            <a:avLst/>
            <a:gdLst/>
            <a:ahLst/>
            <a:cxnLst/>
            <a:rect r="r" b="b" t="t" l="l"/>
            <a:pathLst>
              <a:path h="4138105" w="4148974">
                <a:moveTo>
                  <a:pt x="0" y="0"/>
                </a:moveTo>
                <a:lnTo>
                  <a:pt x="4148974" y="0"/>
                </a:lnTo>
                <a:lnTo>
                  <a:pt x="4148974" y="4138105"/>
                </a:lnTo>
                <a:lnTo>
                  <a:pt x="0" y="4138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456" t="0" r="-26456" b="-3713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09610" y="523171"/>
            <a:ext cx="3049690" cy="2733285"/>
          </a:xfrm>
          <a:custGeom>
            <a:avLst/>
            <a:gdLst/>
            <a:ahLst/>
            <a:cxnLst/>
            <a:rect r="r" b="b" t="t" l="l"/>
            <a:pathLst>
              <a:path h="2733285" w="3049690">
                <a:moveTo>
                  <a:pt x="0" y="0"/>
                </a:moveTo>
                <a:lnTo>
                  <a:pt x="3049690" y="0"/>
                </a:lnTo>
                <a:lnTo>
                  <a:pt x="3049690" y="2733284"/>
                </a:lnTo>
                <a:lnTo>
                  <a:pt x="0" y="273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086100" cy="10287000"/>
            <a:chOff x="0" y="0"/>
            <a:chExt cx="81280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709333"/>
            </a:xfrm>
            <a:custGeom>
              <a:avLst/>
              <a:gdLst/>
              <a:ahLst/>
              <a:cxnLst/>
              <a:rect r="r" b="b" t="t" l="l"/>
              <a:pathLst>
                <a:path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19931" y="1531427"/>
            <a:ext cx="4643110" cy="7247522"/>
          </a:xfrm>
          <a:custGeom>
            <a:avLst/>
            <a:gdLst/>
            <a:ahLst/>
            <a:cxnLst/>
            <a:rect r="r" b="b" t="t" l="l"/>
            <a:pathLst>
              <a:path h="7247522" w="4643110">
                <a:moveTo>
                  <a:pt x="0" y="0"/>
                </a:moveTo>
                <a:lnTo>
                  <a:pt x="4643110" y="0"/>
                </a:lnTo>
                <a:lnTo>
                  <a:pt x="4643110" y="7247522"/>
                </a:lnTo>
                <a:lnTo>
                  <a:pt x="0" y="724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701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348009" y="2252620"/>
            <a:ext cx="10274483" cy="6704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06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Arterias renales</a:t>
            </a:r>
          </a:p>
          <a:p>
            <a:pPr marL="896506" indent="-448253" lvl="1">
              <a:lnSpc>
                <a:spcPts val="506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Arteriolas</a:t>
            </a:r>
          </a:p>
          <a:p>
            <a:pPr marL="896506" indent="-448253" lvl="1">
              <a:lnSpc>
                <a:spcPts val="506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Glomerulonefritis aguda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GNF rápidamente progresiva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HTA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Hematuria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Proteinuria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Insuficiencia renal</a:t>
            </a:r>
          </a:p>
          <a:p>
            <a:pPr>
              <a:lnSpc>
                <a:spcPts val="5065"/>
              </a:lnSpc>
            </a:pPr>
          </a:p>
          <a:p>
            <a:pPr algn="ctr">
              <a:lnSpc>
                <a:spcPts val="5065"/>
              </a:lnSpc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 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628818" y="276038"/>
            <a:ext cx="2630482" cy="3267680"/>
          </a:xfrm>
          <a:custGeom>
            <a:avLst/>
            <a:gdLst/>
            <a:ahLst/>
            <a:cxnLst/>
            <a:rect r="r" b="b" t="t" l="l"/>
            <a:pathLst>
              <a:path h="3267680" w="2630482">
                <a:moveTo>
                  <a:pt x="0" y="0"/>
                </a:moveTo>
                <a:lnTo>
                  <a:pt x="2630482" y="0"/>
                </a:lnTo>
                <a:lnTo>
                  <a:pt x="2630482" y="3267680"/>
                </a:lnTo>
                <a:lnTo>
                  <a:pt x="0" y="3267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76620" y="6191434"/>
            <a:ext cx="3382680" cy="2997900"/>
          </a:xfrm>
          <a:custGeom>
            <a:avLst/>
            <a:gdLst/>
            <a:ahLst/>
            <a:cxnLst/>
            <a:rect r="r" b="b" t="t" l="l"/>
            <a:pathLst>
              <a:path h="2997900" w="3382680">
                <a:moveTo>
                  <a:pt x="0" y="0"/>
                </a:moveTo>
                <a:lnTo>
                  <a:pt x="3382680" y="0"/>
                </a:lnTo>
                <a:lnTo>
                  <a:pt x="3382680" y="2997900"/>
                </a:lnTo>
                <a:lnTo>
                  <a:pt x="0" y="299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77764" y="3045353"/>
            <a:ext cx="3381536" cy="2747498"/>
          </a:xfrm>
          <a:custGeom>
            <a:avLst/>
            <a:gdLst/>
            <a:ahLst/>
            <a:cxnLst/>
            <a:rect r="r" b="b" t="t" l="l"/>
            <a:pathLst>
              <a:path h="2747498" w="3381536">
                <a:moveTo>
                  <a:pt x="0" y="0"/>
                </a:moveTo>
                <a:lnTo>
                  <a:pt x="3381536" y="0"/>
                </a:lnTo>
                <a:lnTo>
                  <a:pt x="3381536" y="2747498"/>
                </a:lnTo>
                <a:lnTo>
                  <a:pt x="0" y="2747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200150"/>
            <a:ext cx="16230600" cy="1332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1"/>
              </a:lnSpc>
            </a:pPr>
            <a:r>
              <a:rPr lang="en-US" sz="5594" spc="55">
                <a:solidFill>
                  <a:srgbClr val="F47C00"/>
                </a:solidFill>
                <a:latin typeface="Canva Sans 2 Bold"/>
              </a:rPr>
              <a:t>SÍNDROME RENOPULMONAR</a:t>
            </a:r>
          </a:p>
          <a:p>
            <a:pPr algn="ctr">
              <a:lnSpc>
                <a:spcPts val="5482"/>
              </a:lnSpc>
            </a:pPr>
            <a:r>
              <a:rPr lang="en-US" sz="5594" spc="55">
                <a:solidFill>
                  <a:srgbClr val="F47C00"/>
                </a:solidFill>
                <a:latin typeface="Canva Sans 2 Bold"/>
              </a:rPr>
              <a:t>O PULMÓN-RIÑÓN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919220"/>
            <a:ext cx="2936687" cy="3747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26">
                <a:solidFill>
                  <a:srgbClr val="000000"/>
                </a:solidFill>
                <a:latin typeface="Canva Sans 2 Bold"/>
              </a:rPr>
              <a:t>Glomerulonefritis rápidamente progresiva</a:t>
            </a:r>
            <a:r>
              <a:rPr lang="en-US" sz="2600" spc="26">
                <a:solidFill>
                  <a:srgbClr val="000000"/>
                </a:solidFill>
                <a:latin typeface="Canva Sans 2"/>
              </a:rPr>
              <a:t> </a:t>
            </a:r>
          </a:p>
          <a:p>
            <a:pPr algn="ctr">
              <a:lnSpc>
                <a:spcPts val="5219"/>
              </a:lnSpc>
            </a:pPr>
            <a:r>
              <a:rPr lang="en-US" sz="4499" spc="44">
                <a:solidFill>
                  <a:srgbClr val="F44638"/>
                </a:solidFill>
                <a:latin typeface="Canva Sans 2"/>
              </a:rPr>
              <a:t>+</a:t>
            </a:r>
          </a:p>
          <a:p>
            <a:pPr algn="ctr">
              <a:lnSpc>
                <a:spcPts val="3016"/>
              </a:lnSpc>
            </a:pPr>
            <a:r>
              <a:rPr lang="en-US" sz="2600" spc="26">
                <a:solidFill>
                  <a:srgbClr val="000000"/>
                </a:solidFill>
                <a:latin typeface="Canva Sans 2"/>
              </a:rPr>
              <a:t> </a:t>
            </a:r>
            <a:r>
              <a:rPr lang="en-US" sz="2600" spc="26">
                <a:solidFill>
                  <a:srgbClr val="000000"/>
                </a:solidFill>
                <a:latin typeface="Canva Sans 2 Bold"/>
              </a:rPr>
              <a:t>hemorragia alveolar</a:t>
            </a:r>
          </a:p>
          <a:p>
            <a:pPr algn="ctr">
              <a:lnSpc>
                <a:spcPts val="3131"/>
              </a:lnSpc>
            </a:pPr>
          </a:p>
          <a:p>
            <a:pPr algn="ctr">
              <a:lnSpc>
                <a:spcPts val="3131"/>
              </a:lnSpc>
            </a:pPr>
            <a:r>
              <a:rPr lang="en-US" sz="2700" spc="27">
                <a:solidFill>
                  <a:srgbClr val="F44638"/>
                </a:solidFill>
                <a:latin typeface="Canva Sans 2 Bold"/>
              </a:rPr>
              <a:t>mortalidad </a:t>
            </a:r>
          </a:p>
          <a:p>
            <a:pPr algn="ctr">
              <a:lnSpc>
                <a:spcPts val="3131"/>
              </a:lnSpc>
            </a:pPr>
            <a:r>
              <a:rPr lang="en-US" sz="2700" spc="27">
                <a:solidFill>
                  <a:srgbClr val="F44638"/>
                </a:solidFill>
                <a:latin typeface="Canva Sans 2 Bold"/>
              </a:rPr>
              <a:t>(~25-50%)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089212" y="2517951"/>
            <a:ext cx="9663583" cy="6740349"/>
          </a:xfrm>
          <a:custGeom>
            <a:avLst/>
            <a:gdLst/>
            <a:ahLst/>
            <a:cxnLst/>
            <a:rect r="r" b="b" t="t" l="l"/>
            <a:pathLst>
              <a:path h="6740349" w="9663583">
                <a:moveTo>
                  <a:pt x="0" y="0"/>
                </a:moveTo>
                <a:lnTo>
                  <a:pt x="9663583" y="0"/>
                </a:lnTo>
                <a:lnTo>
                  <a:pt x="9663583" y="6740349"/>
                </a:lnTo>
                <a:lnTo>
                  <a:pt x="0" y="6740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274570" y="3666039"/>
            <a:ext cx="8478225" cy="5022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44638"/>
                </a:solidFill>
                <a:latin typeface="Canva Sans 2 Bold"/>
              </a:rPr>
              <a:t>65%</a:t>
            </a:r>
            <a:r>
              <a:rPr lang="en-US" sz="2799" spc="27">
                <a:solidFill>
                  <a:srgbClr val="000000"/>
                </a:solidFill>
                <a:latin typeface="Canva Sans 2"/>
              </a:rPr>
              <a:t> </a:t>
            </a:r>
            <a:r>
              <a:rPr lang="en-US" sz="2799" spc="27">
                <a:solidFill>
                  <a:srgbClr val="000000"/>
                </a:solidFill>
                <a:latin typeface="Canva Sans 2 Bold"/>
              </a:rPr>
              <a:t>Vasculitis asociada a ANCA:</a:t>
            </a:r>
            <a:r>
              <a:rPr lang="en-US" sz="2799" spc="27">
                <a:solidFill>
                  <a:srgbClr val="000000"/>
                </a:solidFill>
                <a:latin typeface="Canva Sans 2"/>
              </a:rPr>
              <a:t> GPA, GEPA,PAM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44638"/>
                </a:solidFill>
                <a:latin typeface="Canva Sans 2 Bold"/>
              </a:rPr>
              <a:t>15%</a:t>
            </a:r>
            <a:r>
              <a:rPr lang="en-US" sz="2799" spc="27">
                <a:solidFill>
                  <a:srgbClr val="000000"/>
                </a:solidFill>
                <a:latin typeface="Canva Sans 2"/>
              </a:rPr>
              <a:t> </a:t>
            </a:r>
            <a:r>
              <a:rPr lang="en-US" sz="2799" spc="27">
                <a:solidFill>
                  <a:srgbClr val="000000"/>
                </a:solidFill>
                <a:latin typeface="Canva Sans 2 Bold"/>
              </a:rPr>
              <a:t>Enfermedad por anticuerpos antimembrana basal glomerular </a:t>
            </a:r>
            <a:r>
              <a:rPr lang="en-US" sz="2799" spc="27">
                <a:solidFill>
                  <a:srgbClr val="000000"/>
                </a:solidFill>
                <a:latin typeface="Canva Sans 2"/>
              </a:rPr>
              <a:t>(Goodpasture) 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000000"/>
                </a:solidFill>
                <a:latin typeface="Canva Sans 2 Bold"/>
              </a:rPr>
              <a:t>Otras EAS:</a:t>
            </a:r>
            <a:r>
              <a:rPr lang="en-US" sz="2799" spc="27">
                <a:solidFill>
                  <a:srgbClr val="000000"/>
                </a:solidFill>
                <a:latin typeface="Canva Sans 2"/>
              </a:rPr>
              <a:t> LES, SAF, crioglobulinemia, Vasculitis por IgA, PAN, Enfermedad de Behçet, Esclerosis sistémica, Miopatías inflamatorias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000000"/>
                </a:solidFill>
                <a:latin typeface="Canva Sans 2 Bold"/>
              </a:rPr>
              <a:t>Misceláneas:</a:t>
            </a:r>
            <a:r>
              <a:rPr lang="en-US" sz="2799" spc="27">
                <a:solidFill>
                  <a:srgbClr val="000000"/>
                </a:solidFill>
                <a:latin typeface="Canva Sans 2"/>
              </a:rPr>
              <a:t> fármacos, GNF postestreptocócica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086100" cy="10287000"/>
            <a:chOff x="0" y="0"/>
            <a:chExt cx="81280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709333"/>
            </a:xfrm>
            <a:custGeom>
              <a:avLst/>
              <a:gdLst/>
              <a:ahLst/>
              <a:cxnLst/>
              <a:rect r="r" b="b" t="t" l="l"/>
              <a:pathLst>
                <a:path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30210" y="523171"/>
            <a:ext cx="4148974" cy="9428867"/>
            <a:chOff x="0" y="0"/>
            <a:chExt cx="3093720" cy="70307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3093720" y="7030720"/>
                  </a:lnTo>
                  <a:lnTo>
                    <a:pt x="0" y="7030720"/>
                  </a:lnTo>
                  <a:lnTo>
                    <a:pt x="0" y="70307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0549" t="0" r="-120549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078621" y="523171"/>
            <a:ext cx="1329283" cy="3203092"/>
          </a:xfrm>
          <a:custGeom>
            <a:avLst/>
            <a:gdLst/>
            <a:ahLst/>
            <a:cxnLst/>
            <a:rect r="r" b="b" t="t" l="l"/>
            <a:pathLst>
              <a:path h="3203092" w="1329283">
                <a:moveTo>
                  <a:pt x="0" y="0"/>
                </a:moveTo>
                <a:lnTo>
                  <a:pt x="1329283" y="0"/>
                </a:lnTo>
                <a:lnTo>
                  <a:pt x="1329283" y="3203091"/>
                </a:lnTo>
                <a:lnTo>
                  <a:pt x="0" y="3203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08094" y="3165551"/>
            <a:ext cx="10241617" cy="2092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Mononeuritis </a:t>
            </a:r>
            <a:r>
              <a:rPr lang="en-US" sz="4152" spc="207">
                <a:solidFill>
                  <a:srgbClr val="F47C00"/>
                </a:solidFill>
                <a:latin typeface="Canva Sans 1 Bold"/>
              </a:rPr>
              <a:t>Múltiple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Polineuropatía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Neuropatía de fibras pequeñas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3140911" y="5351444"/>
            <a:ext cx="4118389" cy="3906856"/>
            <a:chOff x="0" y="0"/>
            <a:chExt cx="5491185" cy="52091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40470" cy="4238749"/>
            </a:xfrm>
            <a:custGeom>
              <a:avLst/>
              <a:gdLst/>
              <a:ahLst/>
              <a:cxnLst/>
              <a:rect r="r" b="b" t="t" l="l"/>
              <a:pathLst>
                <a:path h="4238749" w="5440470">
                  <a:moveTo>
                    <a:pt x="0" y="0"/>
                  </a:moveTo>
                  <a:lnTo>
                    <a:pt x="5440470" y="0"/>
                  </a:lnTo>
                  <a:lnTo>
                    <a:pt x="5440470" y="4238749"/>
                  </a:lnTo>
                  <a:lnTo>
                    <a:pt x="0" y="4238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0013" t="-17162" r="-43049" b="-879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0" y="4346387"/>
              <a:ext cx="2387649" cy="4182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Open Sans"/>
                </a:rPr>
                <a:t>Polineuropatía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103536" y="4346387"/>
              <a:ext cx="2387649" cy="862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Open Sans"/>
                </a:rPr>
                <a:t>Mononeuritis Múltiple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99411" y="3603437"/>
            <a:ext cx="5856001" cy="5198381"/>
          </a:xfrm>
          <a:custGeom>
            <a:avLst/>
            <a:gdLst/>
            <a:ahLst/>
            <a:cxnLst/>
            <a:rect r="r" b="b" t="t" l="l"/>
            <a:pathLst>
              <a:path h="5198381" w="5856001">
                <a:moveTo>
                  <a:pt x="0" y="0"/>
                </a:moveTo>
                <a:lnTo>
                  <a:pt x="5856001" y="0"/>
                </a:lnTo>
                <a:lnTo>
                  <a:pt x="5856001" y="5198380"/>
                </a:lnTo>
                <a:lnTo>
                  <a:pt x="0" y="519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81" t="0" r="-398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85450" y="3603437"/>
            <a:ext cx="4367381" cy="5198381"/>
          </a:xfrm>
          <a:custGeom>
            <a:avLst/>
            <a:gdLst/>
            <a:ahLst/>
            <a:cxnLst/>
            <a:rect r="r" b="b" t="t" l="l"/>
            <a:pathLst>
              <a:path h="5198381" w="4367381">
                <a:moveTo>
                  <a:pt x="0" y="0"/>
                </a:moveTo>
                <a:lnTo>
                  <a:pt x="4367381" y="0"/>
                </a:lnTo>
                <a:lnTo>
                  <a:pt x="4367381" y="5198380"/>
                </a:lnTo>
                <a:lnTo>
                  <a:pt x="0" y="5198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741" r="0" b="-3146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952500"/>
            <a:ext cx="18288000" cy="216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spc="44">
                <a:solidFill>
                  <a:srgbClr val="F47C00"/>
                </a:solidFill>
                <a:latin typeface="Canva Sans 2"/>
              </a:rPr>
              <a:t>La aparición de </a:t>
            </a:r>
            <a:r>
              <a:rPr lang="en-US" sz="4499" spc="44">
                <a:solidFill>
                  <a:srgbClr val="F47C00"/>
                </a:solidFill>
                <a:latin typeface="Canva Sans 2 Bold"/>
              </a:rPr>
              <a:t>mononeuritis múltiple</a:t>
            </a:r>
            <a:r>
              <a:rPr lang="en-US" sz="4499" spc="44">
                <a:solidFill>
                  <a:srgbClr val="F47C00"/>
                </a:solidFill>
                <a:latin typeface="Canva Sans 2"/>
              </a:rPr>
              <a:t>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>
                <a:solidFill>
                  <a:srgbClr val="F47C00"/>
                </a:solidFill>
                <a:latin typeface="Canva Sans 2"/>
              </a:rPr>
              <a:t>en ausencia de diabetes mellitus o de lesiones compresivas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>
                <a:solidFill>
                  <a:srgbClr val="F47C00"/>
                </a:solidFill>
                <a:latin typeface="Canva Sans 2"/>
              </a:rPr>
              <a:t>prueba fuertemente la presencia de </a:t>
            </a:r>
            <a:r>
              <a:rPr lang="en-US" sz="3999" spc="39">
                <a:solidFill>
                  <a:srgbClr val="F47C00"/>
                </a:solidFill>
                <a:latin typeface="Canva Sans 2 Bold"/>
              </a:rPr>
              <a:t>vasculitis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670500" cy="10287000"/>
            <a:chOff x="0" y="0"/>
            <a:chExt cx="149346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46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93465">
                  <a:moveTo>
                    <a:pt x="0" y="0"/>
                  </a:moveTo>
                  <a:lnTo>
                    <a:pt x="1493465" y="0"/>
                  </a:lnTo>
                  <a:lnTo>
                    <a:pt x="14934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93465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228313" y="793255"/>
            <a:ext cx="2849876" cy="2262089"/>
          </a:xfrm>
          <a:custGeom>
            <a:avLst/>
            <a:gdLst/>
            <a:ahLst/>
            <a:cxnLst/>
            <a:rect r="r" b="b" t="t" l="l"/>
            <a:pathLst>
              <a:path h="2262089" w="2849876">
                <a:moveTo>
                  <a:pt x="0" y="0"/>
                </a:moveTo>
                <a:lnTo>
                  <a:pt x="2849876" y="0"/>
                </a:lnTo>
                <a:lnTo>
                  <a:pt x="2849876" y="2262089"/>
                </a:lnTo>
                <a:lnTo>
                  <a:pt x="0" y="2262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92665" y="2717512"/>
            <a:ext cx="5246370" cy="524637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 l="-39887" t="0" r="-39887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5873444" y="3363777"/>
            <a:ext cx="10241617" cy="3502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ACV/AIT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Encefalopatía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Convulsiones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Síndromes bulbares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Granulomas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670500" cy="10287000"/>
            <a:chOff x="0" y="0"/>
            <a:chExt cx="149346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46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93465">
                  <a:moveTo>
                    <a:pt x="0" y="0"/>
                  </a:moveTo>
                  <a:lnTo>
                    <a:pt x="1493465" y="0"/>
                  </a:lnTo>
                  <a:lnTo>
                    <a:pt x="14934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93465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92665" y="2717512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5207" t="0" r="-5207" b="-1513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649512" y="793602"/>
            <a:ext cx="1758391" cy="2298551"/>
          </a:xfrm>
          <a:custGeom>
            <a:avLst/>
            <a:gdLst/>
            <a:ahLst/>
            <a:cxnLst/>
            <a:rect r="r" b="b" t="t" l="l"/>
            <a:pathLst>
              <a:path h="2298551" w="1758391">
                <a:moveTo>
                  <a:pt x="0" y="0"/>
                </a:moveTo>
                <a:lnTo>
                  <a:pt x="1758392" y="0"/>
                </a:lnTo>
                <a:lnTo>
                  <a:pt x="1758392" y="2298551"/>
                </a:lnTo>
                <a:lnTo>
                  <a:pt x="0" y="2298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873444" y="3363777"/>
            <a:ext cx="10241617" cy="2797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IAM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Miocardiopatía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Pericarditis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Arritmias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670500" cy="10287000"/>
            <a:chOff x="0" y="0"/>
            <a:chExt cx="149346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46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93465">
                  <a:moveTo>
                    <a:pt x="0" y="0"/>
                  </a:moveTo>
                  <a:lnTo>
                    <a:pt x="1493465" y="0"/>
                  </a:lnTo>
                  <a:lnTo>
                    <a:pt x="14934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93465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92665" y="2717512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11829" t="-2601" r="-11829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766895" y="2856124"/>
            <a:ext cx="10241617" cy="4911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Conjuntivitis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Queratitis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Escleritis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Epiescleritis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Uveítis 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Vasculitis retiniana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Neuropatía óptica isquémica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244563" y="1028700"/>
            <a:ext cx="3014737" cy="1846526"/>
          </a:xfrm>
          <a:custGeom>
            <a:avLst/>
            <a:gdLst/>
            <a:ahLst/>
            <a:cxnLst/>
            <a:rect r="r" b="b" t="t" l="l"/>
            <a:pathLst>
              <a:path h="1846526" w="3014737">
                <a:moveTo>
                  <a:pt x="0" y="0"/>
                </a:moveTo>
                <a:lnTo>
                  <a:pt x="3014737" y="0"/>
                </a:lnTo>
                <a:lnTo>
                  <a:pt x="3014737" y="1846526"/>
                </a:lnTo>
                <a:lnTo>
                  <a:pt x="0" y="1846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670500" cy="10287000"/>
            <a:chOff x="0" y="0"/>
            <a:chExt cx="149346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46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93465">
                  <a:moveTo>
                    <a:pt x="0" y="0"/>
                  </a:moveTo>
                  <a:lnTo>
                    <a:pt x="1493465" y="0"/>
                  </a:lnTo>
                  <a:lnTo>
                    <a:pt x="14934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93465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92665" y="2717512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6222" t="0" r="-6222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876066" y="873743"/>
            <a:ext cx="2302165" cy="2370312"/>
          </a:xfrm>
          <a:custGeom>
            <a:avLst/>
            <a:gdLst/>
            <a:ahLst/>
            <a:cxnLst/>
            <a:rect r="r" b="b" t="t" l="l"/>
            <a:pathLst>
              <a:path h="2370312" w="2302165">
                <a:moveTo>
                  <a:pt x="0" y="0"/>
                </a:moveTo>
                <a:lnTo>
                  <a:pt x="2302166" y="0"/>
                </a:lnTo>
                <a:lnTo>
                  <a:pt x="2302166" y="2370312"/>
                </a:lnTo>
                <a:lnTo>
                  <a:pt x="0" y="2370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5532" y="3716202"/>
            <a:ext cx="10241617" cy="2797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Hemorragia D</a:t>
            </a:r>
            <a:r>
              <a:rPr lang="en-US" sz="4152" spc="207">
                <a:solidFill>
                  <a:srgbClr val="F47C00"/>
                </a:solidFill>
                <a:latin typeface="Canva Sans 1 Bold"/>
              </a:rPr>
              <a:t>igestiva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Isquemia Mesentérica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Infartos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Elevación de GOT/GPT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05414" y="-3741011"/>
            <a:ext cx="10901093" cy="10901093"/>
          </a:xfrm>
          <a:custGeom>
            <a:avLst/>
            <a:gdLst/>
            <a:ahLst/>
            <a:cxnLst/>
            <a:rect r="r" b="b" t="t" l="l"/>
            <a:pathLst>
              <a:path h="10901093" w="10901093">
                <a:moveTo>
                  <a:pt x="0" y="0"/>
                </a:moveTo>
                <a:lnTo>
                  <a:pt x="10901093" y="0"/>
                </a:lnTo>
                <a:lnTo>
                  <a:pt x="10901093" y="10901092"/>
                </a:lnTo>
                <a:lnTo>
                  <a:pt x="0" y="10901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35306" y="8594810"/>
            <a:ext cx="4769224" cy="2384612"/>
          </a:xfrm>
          <a:custGeom>
            <a:avLst/>
            <a:gdLst/>
            <a:ahLst/>
            <a:cxnLst/>
            <a:rect r="r" b="b" t="t" l="l"/>
            <a:pathLst>
              <a:path h="2384612" w="4769224">
                <a:moveTo>
                  <a:pt x="0" y="0"/>
                </a:moveTo>
                <a:lnTo>
                  <a:pt x="4769224" y="0"/>
                </a:lnTo>
                <a:lnTo>
                  <a:pt x="4769224" y="2384612"/>
                </a:lnTo>
                <a:lnTo>
                  <a:pt x="0" y="2384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07718" y="2908692"/>
            <a:ext cx="9934064" cy="6349608"/>
          </a:xfrm>
          <a:custGeom>
            <a:avLst/>
            <a:gdLst/>
            <a:ahLst/>
            <a:cxnLst/>
            <a:rect r="r" b="b" t="t" l="l"/>
            <a:pathLst>
              <a:path h="6349608" w="9934064">
                <a:moveTo>
                  <a:pt x="0" y="0"/>
                </a:moveTo>
                <a:lnTo>
                  <a:pt x="9934064" y="0"/>
                </a:lnTo>
                <a:lnTo>
                  <a:pt x="9934064" y="6349608"/>
                </a:lnTo>
                <a:lnTo>
                  <a:pt x="0" y="6349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05738" y="4172096"/>
            <a:ext cx="1003961" cy="64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76"/>
              </a:lnSpc>
              <a:spcBef>
                <a:spcPct val="0"/>
              </a:spcBef>
            </a:pPr>
            <a:r>
              <a:rPr lang="en-US" sz="3823">
                <a:solidFill>
                  <a:srgbClr val="FFFFFF"/>
                </a:solidFill>
                <a:latin typeface="Canva Sans 1 Bold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69538" y="1936386"/>
            <a:ext cx="10153216" cy="464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2"/>
              </a:lnSpc>
              <a:spcBef>
                <a:spcPct val="0"/>
              </a:spcBef>
            </a:pPr>
            <a:r>
              <a:rPr lang="en-US" sz="2694" spc="26">
                <a:solidFill>
                  <a:srgbClr val="000000"/>
                </a:solidFill>
                <a:latin typeface="Canva Sans 2 Bold"/>
              </a:rPr>
              <a:t>Cualquier calibre y territorio vascular (arterial o venoso)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737266" y="1028700"/>
            <a:ext cx="4122555" cy="864127"/>
            <a:chOff x="0" y="0"/>
            <a:chExt cx="1085776" cy="22758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85776" cy="227589"/>
            </a:xfrm>
            <a:custGeom>
              <a:avLst/>
              <a:gdLst/>
              <a:ahLst/>
              <a:cxnLst/>
              <a:rect r="r" b="b" t="t" l="l"/>
              <a:pathLst>
                <a:path h="227589" w="1085776">
                  <a:moveTo>
                    <a:pt x="46949" y="0"/>
                  </a:moveTo>
                  <a:lnTo>
                    <a:pt x="1038827" y="0"/>
                  </a:lnTo>
                  <a:cubicBezTo>
                    <a:pt x="1051279" y="0"/>
                    <a:pt x="1063220" y="4946"/>
                    <a:pt x="1072025" y="13751"/>
                  </a:cubicBezTo>
                  <a:cubicBezTo>
                    <a:pt x="1080830" y="22555"/>
                    <a:pt x="1085776" y="34497"/>
                    <a:pt x="1085776" y="46949"/>
                  </a:cubicBezTo>
                  <a:lnTo>
                    <a:pt x="1085776" y="180641"/>
                  </a:lnTo>
                  <a:cubicBezTo>
                    <a:pt x="1085776" y="193092"/>
                    <a:pt x="1080830" y="205034"/>
                    <a:pt x="1072025" y="213838"/>
                  </a:cubicBezTo>
                  <a:cubicBezTo>
                    <a:pt x="1063220" y="222643"/>
                    <a:pt x="1051279" y="227589"/>
                    <a:pt x="1038827" y="227589"/>
                  </a:cubicBezTo>
                  <a:lnTo>
                    <a:pt x="46949" y="227589"/>
                  </a:lnTo>
                  <a:cubicBezTo>
                    <a:pt x="34497" y="227589"/>
                    <a:pt x="22555" y="222643"/>
                    <a:pt x="13751" y="213838"/>
                  </a:cubicBezTo>
                  <a:cubicBezTo>
                    <a:pt x="4946" y="205034"/>
                    <a:pt x="0" y="193092"/>
                    <a:pt x="0" y="180641"/>
                  </a:cubicBezTo>
                  <a:lnTo>
                    <a:pt x="0" y="46949"/>
                  </a:lnTo>
                  <a:cubicBezTo>
                    <a:pt x="0" y="34497"/>
                    <a:pt x="4946" y="22555"/>
                    <a:pt x="13751" y="13751"/>
                  </a:cubicBezTo>
                  <a:cubicBezTo>
                    <a:pt x="22555" y="4946"/>
                    <a:pt x="34497" y="0"/>
                    <a:pt x="46949" y="0"/>
                  </a:cubicBezTo>
                  <a:close/>
                </a:path>
              </a:pathLst>
            </a:custGeom>
            <a:solidFill>
              <a:srgbClr val="F47C00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085776" cy="3037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534"/>
                </a:lnSpc>
                <a:spcBef>
                  <a:spcPct val="0"/>
                </a:spcBef>
              </a:pPr>
              <a:r>
                <a:rPr lang="en-US" sz="4010" spc="862">
                  <a:solidFill>
                    <a:srgbClr val="FFFFFF"/>
                  </a:solidFill>
                  <a:latin typeface="Canva Sans 1"/>
                </a:rPr>
                <a:t>Concepto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670500" cy="10287000"/>
            <a:chOff x="0" y="0"/>
            <a:chExt cx="149346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46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93465">
                  <a:moveTo>
                    <a:pt x="0" y="0"/>
                  </a:moveTo>
                  <a:lnTo>
                    <a:pt x="1493465" y="0"/>
                  </a:lnTo>
                  <a:lnTo>
                    <a:pt x="14934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93465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92665" y="2717512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50191" r="-19545" b="-9323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769099" y="2187922"/>
            <a:ext cx="12049259" cy="7026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Escroto agudo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Orquitis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Epididimitis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Infarto testicular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Uretritis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Úlceras en pene y escroto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Hematoma de pared vesical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Priapismo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Hemorragia del cordón espermático</a:t>
            </a:r>
          </a:p>
          <a:p>
            <a:pPr>
              <a:lnSpc>
                <a:spcPts val="5605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446440" y="586764"/>
            <a:ext cx="2432527" cy="2866011"/>
          </a:xfrm>
          <a:custGeom>
            <a:avLst/>
            <a:gdLst/>
            <a:ahLst/>
            <a:cxnLst/>
            <a:rect r="r" b="b" t="t" l="l"/>
            <a:pathLst>
              <a:path h="2866011" w="2432527">
                <a:moveTo>
                  <a:pt x="0" y="0"/>
                </a:moveTo>
                <a:lnTo>
                  <a:pt x="2432526" y="0"/>
                </a:lnTo>
                <a:lnTo>
                  <a:pt x="2432526" y="2866010"/>
                </a:lnTo>
                <a:lnTo>
                  <a:pt x="0" y="2866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670500" cy="10287000"/>
            <a:chOff x="0" y="0"/>
            <a:chExt cx="149346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46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93465">
                  <a:moveTo>
                    <a:pt x="0" y="0"/>
                  </a:moveTo>
                  <a:lnTo>
                    <a:pt x="1493465" y="0"/>
                  </a:lnTo>
                  <a:lnTo>
                    <a:pt x="14934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93465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7479" y="-4240424"/>
            <a:ext cx="8480848" cy="848084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92665" y="2717512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949863" y="3011352"/>
            <a:ext cx="12049259" cy="4207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Ooforitis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Salpingitis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Mastitis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Cérvix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Miometrio</a:t>
            </a:r>
          </a:p>
          <a:p>
            <a:pPr marL="896506" indent="-448253" lvl="1">
              <a:lnSpc>
                <a:spcPts val="5605"/>
              </a:lnSpc>
              <a:buFont typeface="Arial"/>
              <a:buChar char="•"/>
            </a:pPr>
            <a:r>
              <a:rPr lang="en-US" sz="4152" spc="207">
                <a:solidFill>
                  <a:srgbClr val="F47C00"/>
                </a:solidFill>
                <a:latin typeface="Canva Sans 1 Bold"/>
              </a:rPr>
              <a:t>Hematoma depared vesical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259930" y="896458"/>
            <a:ext cx="2999370" cy="2172044"/>
          </a:xfrm>
          <a:custGeom>
            <a:avLst/>
            <a:gdLst/>
            <a:ahLst/>
            <a:cxnLst/>
            <a:rect r="r" b="b" t="t" l="l"/>
            <a:pathLst>
              <a:path h="2172044" w="2999370">
                <a:moveTo>
                  <a:pt x="0" y="0"/>
                </a:moveTo>
                <a:lnTo>
                  <a:pt x="2999370" y="0"/>
                </a:lnTo>
                <a:lnTo>
                  <a:pt x="2999370" y="2172044"/>
                </a:lnTo>
                <a:lnTo>
                  <a:pt x="0" y="2172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7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2212" y="1970967"/>
            <a:ext cx="3498526" cy="1097693"/>
            <a:chOff x="0" y="0"/>
            <a:chExt cx="4664702" cy="1463591"/>
          </a:xfrm>
        </p:grpSpPr>
        <p:grpSp>
          <p:nvGrpSpPr>
            <p:cNvPr name="Group 3" id="3"/>
            <p:cNvGrpSpPr/>
            <p:nvPr/>
          </p:nvGrpSpPr>
          <p:grpSpPr>
            <a:xfrm rot="-5400000">
              <a:off x="1600555" y="-1600555"/>
              <a:ext cx="1463591" cy="4664702"/>
              <a:chOff x="0" y="0"/>
              <a:chExt cx="289104" cy="921423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89104" cy="921423"/>
              </a:xfrm>
              <a:custGeom>
                <a:avLst/>
                <a:gdLst/>
                <a:ahLst/>
                <a:cxnLst/>
                <a:rect r="r" b="b" t="t" l="l"/>
                <a:pathLst>
                  <a:path h="921423" w="289104">
                    <a:moveTo>
                      <a:pt x="0" y="0"/>
                    </a:moveTo>
                    <a:lnTo>
                      <a:pt x="289104" y="0"/>
                    </a:lnTo>
                    <a:lnTo>
                      <a:pt x="289104" y="921423"/>
                    </a:lnTo>
                    <a:lnTo>
                      <a:pt x="0" y="921423"/>
                    </a:lnTo>
                    <a:close/>
                  </a:path>
                </a:pathLst>
              </a:custGeom>
              <a:solidFill>
                <a:srgbClr val="FDFDFE">
                  <a:alpha val="81961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38100"/>
                <a:ext cx="289104" cy="95952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287552" y="210893"/>
              <a:ext cx="4089598" cy="9122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32"/>
                </a:lnSpc>
                <a:spcBef>
                  <a:spcPct val="0"/>
                </a:spcBef>
              </a:pPr>
              <a:r>
                <a:rPr lang="en-US" sz="4094" spc="40">
                  <a:solidFill>
                    <a:srgbClr val="F47C00"/>
                  </a:solidFill>
                  <a:latin typeface="Canva Sans 2 Bold"/>
                </a:rPr>
                <a:t>Laboratorio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5201321" y="3068660"/>
            <a:ext cx="2543695" cy="4114800"/>
          </a:xfrm>
          <a:custGeom>
            <a:avLst/>
            <a:gdLst/>
            <a:ahLst/>
            <a:cxnLst/>
            <a:rect r="r" b="b" t="t" l="l"/>
            <a:pathLst>
              <a:path h="4114800" w="2543695">
                <a:moveTo>
                  <a:pt x="0" y="0"/>
                </a:moveTo>
                <a:lnTo>
                  <a:pt x="2543694" y="0"/>
                </a:lnTo>
                <a:lnTo>
                  <a:pt x="2543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3408943"/>
            <a:ext cx="16580061" cy="5596653"/>
            <a:chOff x="0" y="0"/>
            <a:chExt cx="22106747" cy="746220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857467" y="47625"/>
              <a:ext cx="21249281" cy="73712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816"/>
                </a:lnSpc>
              </a:pPr>
              <a:r>
                <a:rPr lang="en-US" sz="3600" spc="36">
                  <a:solidFill>
                    <a:srgbClr val="FDFDFE"/>
                  </a:solidFill>
                  <a:latin typeface="Canva Sans 2 Bold"/>
                </a:rPr>
                <a:t>Hemograma, transaminasas, hemostasia, función renal, sedimento urinario, proteinuria, PCR, VSG, complemento, CPK</a:t>
              </a:r>
            </a:p>
            <a:p>
              <a:pPr>
                <a:lnSpc>
                  <a:spcPts val="4500"/>
                </a:lnSpc>
              </a:pPr>
            </a:p>
            <a:p>
              <a:pPr>
                <a:lnSpc>
                  <a:spcPts val="3816"/>
                </a:lnSpc>
              </a:pPr>
              <a:r>
                <a:rPr lang="en-US" sz="3600" spc="36">
                  <a:solidFill>
                    <a:srgbClr val="FDFDFE"/>
                  </a:solidFill>
                  <a:latin typeface="Canva Sans 2 Bold"/>
                </a:rPr>
                <a:t>Anticuerpos:</a:t>
              </a:r>
              <a:r>
                <a:rPr lang="en-US" sz="3600" spc="36">
                  <a:solidFill>
                    <a:srgbClr val="FDFDFE"/>
                  </a:solidFill>
                  <a:latin typeface="Canva Sans 2"/>
                </a:rPr>
                <a:t> FAN, ENA, ANCA, FR, Ro, antifosfolípidos, crioglobulinas</a:t>
              </a:r>
            </a:p>
            <a:p>
              <a:pPr>
                <a:lnSpc>
                  <a:spcPts val="4500"/>
                </a:lnSpc>
              </a:pPr>
            </a:p>
            <a:p>
              <a:pPr>
                <a:lnSpc>
                  <a:spcPts val="4967"/>
                </a:lnSpc>
              </a:pPr>
              <a:r>
                <a:rPr lang="en-US" sz="3600" spc="36">
                  <a:solidFill>
                    <a:srgbClr val="FDFDFE"/>
                  </a:solidFill>
                  <a:latin typeface="Canva Sans 2 Bold"/>
                </a:rPr>
                <a:t>Serologías virales</a:t>
              </a:r>
              <a:r>
                <a:rPr lang="en-US" sz="3600" spc="36">
                  <a:solidFill>
                    <a:srgbClr val="FDFDFE"/>
                  </a:solidFill>
                  <a:latin typeface="Canva Sans 2"/>
                </a:rPr>
                <a:t>: VHB, VHC, VIH, PVB19, CMV, VEB, Herpes</a:t>
              </a:r>
            </a:p>
            <a:p>
              <a:pPr>
                <a:lnSpc>
                  <a:spcPts val="4967"/>
                </a:lnSpc>
              </a:pPr>
            </a:p>
            <a:p>
              <a:pPr>
                <a:lnSpc>
                  <a:spcPts val="4500"/>
                </a:lnSpc>
              </a:pPr>
              <a:r>
                <a:rPr lang="en-US" sz="3600" spc="36">
                  <a:solidFill>
                    <a:srgbClr val="FDFDFE"/>
                  </a:solidFill>
                  <a:latin typeface="Canva Sans 2 Bold"/>
                </a:rPr>
                <a:t>Cultivos</a:t>
              </a:r>
              <a:r>
                <a:rPr lang="en-US" sz="3600" spc="36">
                  <a:solidFill>
                    <a:srgbClr val="FDFDFE"/>
                  </a:solidFill>
                  <a:latin typeface="Canva Sans 2"/>
                </a:rPr>
                <a:t>: hemocultivos, LCR, BAL</a:t>
              </a:r>
            </a:p>
            <a:p>
              <a:pPr>
                <a:lnSpc>
                  <a:spcPts val="4500"/>
                </a:lnSpc>
              </a:pPr>
            </a:p>
            <a:p>
              <a:pPr>
                <a:lnSpc>
                  <a:spcPts val="4500"/>
                </a:lnSpc>
              </a:pPr>
              <a:r>
                <a:rPr lang="en-US" sz="3600" spc="36">
                  <a:solidFill>
                    <a:srgbClr val="FDFDFE"/>
                  </a:solidFill>
                  <a:latin typeface="Canva Sans 2 Bold"/>
                </a:rPr>
                <a:t>Biología molecular</a:t>
              </a:r>
              <a:r>
                <a:rPr lang="en-US" sz="3600" spc="36">
                  <a:solidFill>
                    <a:srgbClr val="FDFDFE"/>
                  </a:solidFill>
                  <a:latin typeface="Canva Sans 2"/>
                </a:rPr>
                <a:t>: PCR para micobacterias, hongos, virus</a:t>
              </a:r>
            </a:p>
          </p:txBody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75881" cy="1010464"/>
            </a:xfrm>
            <a:custGeom>
              <a:avLst/>
              <a:gdLst/>
              <a:ahLst/>
              <a:cxnLst/>
              <a:rect r="r" b="b" t="t" l="l"/>
              <a:pathLst>
                <a:path h="1010464" w="675881">
                  <a:moveTo>
                    <a:pt x="0" y="0"/>
                  </a:moveTo>
                  <a:lnTo>
                    <a:pt x="675881" y="0"/>
                  </a:lnTo>
                  <a:lnTo>
                    <a:pt x="675881" y="1010464"/>
                  </a:lnTo>
                  <a:lnTo>
                    <a:pt x="0" y="1010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807511"/>
              <a:ext cx="675881" cy="1010464"/>
            </a:xfrm>
            <a:custGeom>
              <a:avLst/>
              <a:gdLst/>
              <a:ahLst/>
              <a:cxnLst/>
              <a:rect r="r" b="b" t="t" l="l"/>
              <a:pathLst>
                <a:path h="1010464" w="675881">
                  <a:moveTo>
                    <a:pt x="0" y="0"/>
                  </a:moveTo>
                  <a:lnTo>
                    <a:pt x="675881" y="0"/>
                  </a:lnTo>
                  <a:lnTo>
                    <a:pt x="675881" y="1010463"/>
                  </a:lnTo>
                  <a:lnTo>
                    <a:pt x="0" y="1010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05784"/>
              <a:ext cx="675881" cy="1010464"/>
            </a:xfrm>
            <a:custGeom>
              <a:avLst/>
              <a:gdLst/>
              <a:ahLst/>
              <a:cxnLst/>
              <a:rect r="r" b="b" t="t" l="l"/>
              <a:pathLst>
                <a:path h="1010464" w="675881">
                  <a:moveTo>
                    <a:pt x="0" y="0"/>
                  </a:moveTo>
                  <a:lnTo>
                    <a:pt x="675881" y="0"/>
                  </a:lnTo>
                  <a:lnTo>
                    <a:pt x="675881" y="1010464"/>
                  </a:lnTo>
                  <a:lnTo>
                    <a:pt x="0" y="1010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4958676"/>
              <a:ext cx="675881" cy="1010464"/>
            </a:xfrm>
            <a:custGeom>
              <a:avLst/>
              <a:gdLst/>
              <a:ahLst/>
              <a:cxnLst/>
              <a:rect r="r" b="b" t="t" l="l"/>
              <a:pathLst>
                <a:path h="1010464" w="675881">
                  <a:moveTo>
                    <a:pt x="0" y="0"/>
                  </a:moveTo>
                  <a:lnTo>
                    <a:pt x="675881" y="0"/>
                  </a:lnTo>
                  <a:lnTo>
                    <a:pt x="675881" y="1010464"/>
                  </a:lnTo>
                  <a:lnTo>
                    <a:pt x="0" y="1010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6451740"/>
              <a:ext cx="675881" cy="1010464"/>
            </a:xfrm>
            <a:custGeom>
              <a:avLst/>
              <a:gdLst/>
              <a:ahLst/>
              <a:cxnLst/>
              <a:rect r="r" b="b" t="t" l="l"/>
              <a:pathLst>
                <a:path h="1010464" w="675881">
                  <a:moveTo>
                    <a:pt x="0" y="0"/>
                  </a:moveTo>
                  <a:lnTo>
                    <a:pt x="675881" y="0"/>
                  </a:lnTo>
                  <a:lnTo>
                    <a:pt x="675881" y="1010464"/>
                  </a:lnTo>
                  <a:lnTo>
                    <a:pt x="0" y="1010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927262" y="7183460"/>
            <a:ext cx="3376472" cy="2074840"/>
          </a:xfrm>
          <a:custGeom>
            <a:avLst/>
            <a:gdLst/>
            <a:ahLst/>
            <a:cxnLst/>
            <a:rect r="r" b="b" t="t" l="l"/>
            <a:pathLst>
              <a:path h="2074840" w="3376472">
                <a:moveTo>
                  <a:pt x="0" y="0"/>
                </a:moveTo>
                <a:lnTo>
                  <a:pt x="3376471" y="0"/>
                </a:lnTo>
                <a:lnTo>
                  <a:pt x="3376471" y="2074840"/>
                </a:lnTo>
                <a:lnTo>
                  <a:pt x="0" y="2074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360738" y="914400"/>
            <a:ext cx="9566523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56">
                <a:solidFill>
                  <a:srgbClr val="FDFDFE"/>
                </a:solidFill>
                <a:latin typeface="Canva Sans 2 Bold"/>
              </a:rPr>
              <a:t>Estudios Complementarios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7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4174345" y="-1174679"/>
            <a:ext cx="1097693" cy="7388984"/>
            <a:chOff x="0" y="0"/>
            <a:chExt cx="289104" cy="1946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9104" cy="1946070"/>
            </a:xfrm>
            <a:custGeom>
              <a:avLst/>
              <a:gdLst/>
              <a:ahLst/>
              <a:cxnLst/>
              <a:rect r="r" b="b" t="t" l="l"/>
              <a:pathLst>
                <a:path h="1946070" w="289104">
                  <a:moveTo>
                    <a:pt x="0" y="0"/>
                  </a:moveTo>
                  <a:lnTo>
                    <a:pt x="289104" y="0"/>
                  </a:lnTo>
                  <a:lnTo>
                    <a:pt x="289104" y="1946070"/>
                  </a:lnTo>
                  <a:lnTo>
                    <a:pt x="0" y="1946070"/>
                  </a:lnTo>
                  <a:close/>
                </a:path>
              </a:pathLst>
            </a:custGeom>
            <a:solidFill>
              <a:srgbClr val="FDFDFE">
                <a:alpha val="8274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9104" cy="1984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2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687695" y="3735931"/>
            <a:ext cx="10925711" cy="5526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0"/>
              </a:lnSpc>
            </a:pPr>
            <a:r>
              <a:rPr lang="en-US" sz="3688" spc="36">
                <a:solidFill>
                  <a:srgbClr val="FDFDFE"/>
                </a:solidFill>
                <a:latin typeface="Canva Sans 2"/>
              </a:rPr>
              <a:t>Estudios no invasivos                 </a:t>
            </a:r>
            <a:r>
              <a:rPr lang="en-US" sz="3688" spc="36">
                <a:solidFill>
                  <a:srgbClr val="FDFDFE"/>
                </a:solidFill>
                <a:latin typeface="Canva Sans 2"/>
              </a:rPr>
              <a:t>invasivos</a:t>
            </a:r>
          </a:p>
          <a:p>
            <a:pPr>
              <a:lnSpc>
                <a:spcPts val="4611"/>
              </a:lnSpc>
            </a:pPr>
          </a:p>
          <a:p>
            <a:pPr>
              <a:lnSpc>
                <a:spcPts val="4611"/>
              </a:lnSpc>
            </a:pPr>
            <a:r>
              <a:rPr lang="en-US" sz="3688" spc="36">
                <a:solidFill>
                  <a:srgbClr val="FDFDFE"/>
                </a:solidFill>
                <a:latin typeface="Canva Sans 2"/>
              </a:rPr>
              <a:t>En función de sospecha clínica</a:t>
            </a:r>
          </a:p>
          <a:p>
            <a:pPr>
              <a:lnSpc>
                <a:spcPts val="4611"/>
              </a:lnSpc>
            </a:pPr>
          </a:p>
          <a:p>
            <a:pPr>
              <a:lnSpc>
                <a:spcPts val="3984"/>
              </a:lnSpc>
            </a:pPr>
            <a:r>
              <a:rPr lang="en-US" sz="3688" spc="36">
                <a:solidFill>
                  <a:srgbClr val="FDFDFE"/>
                </a:solidFill>
                <a:latin typeface="Canva Sans 2"/>
              </a:rPr>
              <a:t>Balance costos-rentabilidad </a:t>
            </a:r>
          </a:p>
          <a:p>
            <a:pPr>
              <a:lnSpc>
                <a:spcPts val="3984"/>
              </a:lnSpc>
            </a:pPr>
            <a:r>
              <a:rPr lang="en-US" sz="3688" spc="36">
                <a:solidFill>
                  <a:srgbClr val="FDFDFE"/>
                </a:solidFill>
                <a:latin typeface="Canva Sans 2"/>
              </a:rPr>
              <a:t>                 riesgo-beneficio</a:t>
            </a:r>
          </a:p>
          <a:p>
            <a:pPr>
              <a:lnSpc>
                <a:spcPts val="5090"/>
              </a:lnSpc>
            </a:pPr>
          </a:p>
          <a:p>
            <a:pPr>
              <a:lnSpc>
                <a:spcPts val="4020"/>
              </a:lnSpc>
            </a:pPr>
            <a:r>
              <a:rPr lang="en-US" sz="3688" spc="36">
                <a:solidFill>
                  <a:srgbClr val="FDFDFE"/>
                </a:solidFill>
                <a:latin typeface="Canva Sans 2 Bold"/>
              </a:rPr>
              <a:t>Biopsias</a:t>
            </a:r>
            <a:r>
              <a:rPr lang="en-US" sz="3688" spc="36">
                <a:solidFill>
                  <a:srgbClr val="FDFDFE"/>
                </a:solidFill>
                <a:latin typeface="Canva Sans 2"/>
              </a:rPr>
              <a:t>: valor diagnóstico y/o pronóstico</a:t>
            </a:r>
          </a:p>
          <a:p>
            <a:pPr>
              <a:lnSpc>
                <a:spcPts val="4611"/>
              </a:lnSpc>
            </a:pPr>
          </a:p>
          <a:p>
            <a:pPr>
              <a:lnSpc>
                <a:spcPts val="4611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688306"/>
            <a:ext cx="519440" cy="776579"/>
          </a:xfrm>
          <a:custGeom>
            <a:avLst/>
            <a:gdLst/>
            <a:ahLst/>
            <a:cxnLst/>
            <a:rect r="r" b="b" t="t" l="l"/>
            <a:pathLst>
              <a:path h="776579" w="519440">
                <a:moveTo>
                  <a:pt x="0" y="0"/>
                </a:moveTo>
                <a:lnTo>
                  <a:pt x="519440" y="0"/>
                </a:lnTo>
                <a:lnTo>
                  <a:pt x="519440" y="776579"/>
                </a:lnTo>
                <a:lnTo>
                  <a:pt x="0" y="77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4689156"/>
            <a:ext cx="519440" cy="776579"/>
          </a:xfrm>
          <a:custGeom>
            <a:avLst/>
            <a:gdLst/>
            <a:ahLst/>
            <a:cxnLst/>
            <a:rect r="r" b="b" t="t" l="l"/>
            <a:pathLst>
              <a:path h="776579" w="519440">
                <a:moveTo>
                  <a:pt x="0" y="0"/>
                </a:moveTo>
                <a:lnTo>
                  <a:pt x="519440" y="0"/>
                </a:lnTo>
                <a:lnTo>
                  <a:pt x="519440" y="776579"/>
                </a:lnTo>
                <a:lnTo>
                  <a:pt x="0" y="77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77876" y="5817111"/>
            <a:ext cx="519440" cy="776579"/>
          </a:xfrm>
          <a:custGeom>
            <a:avLst/>
            <a:gdLst/>
            <a:ahLst/>
            <a:cxnLst/>
            <a:rect r="r" b="b" t="t" l="l"/>
            <a:pathLst>
              <a:path h="776579" w="519440">
                <a:moveTo>
                  <a:pt x="0" y="0"/>
                </a:moveTo>
                <a:lnTo>
                  <a:pt x="519440" y="0"/>
                </a:lnTo>
                <a:lnTo>
                  <a:pt x="519440" y="776579"/>
                </a:lnTo>
                <a:lnTo>
                  <a:pt x="0" y="77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7876" y="7442465"/>
            <a:ext cx="519440" cy="776579"/>
          </a:xfrm>
          <a:custGeom>
            <a:avLst/>
            <a:gdLst/>
            <a:ahLst/>
            <a:cxnLst/>
            <a:rect r="r" b="b" t="t" l="l"/>
            <a:pathLst>
              <a:path h="776579" w="519440">
                <a:moveTo>
                  <a:pt x="0" y="0"/>
                </a:moveTo>
                <a:lnTo>
                  <a:pt x="519440" y="0"/>
                </a:lnTo>
                <a:lnTo>
                  <a:pt x="519440" y="776579"/>
                </a:lnTo>
                <a:lnTo>
                  <a:pt x="0" y="77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09008" y="3688306"/>
            <a:ext cx="1675487" cy="712844"/>
          </a:xfrm>
          <a:custGeom>
            <a:avLst/>
            <a:gdLst/>
            <a:ahLst/>
            <a:cxnLst/>
            <a:rect r="r" b="b" t="t" l="l"/>
            <a:pathLst>
              <a:path h="712844" w="1675487">
                <a:moveTo>
                  <a:pt x="0" y="0"/>
                </a:moveTo>
                <a:lnTo>
                  <a:pt x="1675487" y="0"/>
                </a:lnTo>
                <a:lnTo>
                  <a:pt x="1675487" y="712844"/>
                </a:lnTo>
                <a:lnTo>
                  <a:pt x="0" y="712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378328" y="3208441"/>
            <a:ext cx="6292856" cy="4234024"/>
          </a:xfrm>
          <a:custGeom>
            <a:avLst/>
            <a:gdLst/>
            <a:ahLst/>
            <a:cxnLst/>
            <a:rect r="r" b="b" t="t" l="l"/>
            <a:pathLst>
              <a:path h="4234024" w="6292856">
                <a:moveTo>
                  <a:pt x="0" y="0"/>
                </a:moveTo>
                <a:lnTo>
                  <a:pt x="6292856" y="0"/>
                </a:lnTo>
                <a:lnTo>
                  <a:pt x="6292856" y="4234024"/>
                </a:lnTo>
                <a:lnTo>
                  <a:pt x="0" y="4234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89" t="-26354" r="-7164" b="-27556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77876" y="2107705"/>
            <a:ext cx="7339808" cy="705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2"/>
              </a:lnSpc>
              <a:spcBef>
                <a:spcPct val="0"/>
              </a:spcBef>
            </a:pPr>
            <a:r>
              <a:rPr lang="en-US" sz="4094" spc="40">
                <a:solidFill>
                  <a:srgbClr val="F47C00"/>
                </a:solidFill>
                <a:latin typeface="Canva Sans 2 Bold"/>
              </a:rPr>
              <a:t>Diagnóstico por imágenes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360738" y="914400"/>
            <a:ext cx="9566523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56">
                <a:solidFill>
                  <a:srgbClr val="FDFDFE"/>
                </a:solidFill>
                <a:latin typeface="Canva Sans 2 Bold"/>
              </a:rPr>
              <a:t>Estudios Complementarios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58345" y="1569227"/>
            <a:ext cx="6029655" cy="12059310"/>
          </a:xfrm>
          <a:custGeom>
            <a:avLst/>
            <a:gdLst/>
            <a:ahLst/>
            <a:cxnLst/>
            <a:rect r="r" b="b" t="t" l="l"/>
            <a:pathLst>
              <a:path h="12059310" w="6029655">
                <a:moveTo>
                  <a:pt x="0" y="0"/>
                </a:moveTo>
                <a:lnTo>
                  <a:pt x="6029655" y="0"/>
                </a:lnTo>
                <a:lnTo>
                  <a:pt x="6029655" y="12059310"/>
                </a:lnTo>
                <a:lnTo>
                  <a:pt x="0" y="12059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062443" y="7598882"/>
            <a:ext cx="5376236" cy="5376236"/>
          </a:xfrm>
          <a:custGeom>
            <a:avLst/>
            <a:gdLst/>
            <a:ahLst/>
            <a:cxnLst/>
            <a:rect r="r" b="b" t="t" l="l"/>
            <a:pathLst>
              <a:path h="5376236" w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07793" y="3371850"/>
            <a:ext cx="10550552" cy="347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12"/>
              </a:lnSpc>
            </a:pPr>
            <a:r>
              <a:rPr lang="en-US" sz="4093" spc="143">
                <a:solidFill>
                  <a:srgbClr val="F35000"/>
                </a:solidFill>
                <a:latin typeface="Codec Pro ExtraBold Bold"/>
              </a:rPr>
              <a:t>Más frecuentes:</a:t>
            </a:r>
          </a:p>
          <a:p>
            <a:pPr>
              <a:lnSpc>
                <a:spcPts val="4312"/>
              </a:lnSpc>
            </a:pPr>
            <a:r>
              <a:rPr lang="en-US" sz="3593" spc="125">
                <a:solidFill>
                  <a:srgbClr val="F35000"/>
                </a:solidFill>
                <a:latin typeface="Codec Pro ExtraBold"/>
              </a:rPr>
              <a:t>piel, nervio sural, arteria temporal, músculo, riñón y pulmón.</a:t>
            </a:r>
          </a:p>
          <a:p>
            <a:pPr>
              <a:lnSpc>
                <a:spcPts val="4312"/>
              </a:lnSpc>
            </a:pPr>
          </a:p>
          <a:p>
            <a:pPr>
              <a:lnSpc>
                <a:spcPts val="4912"/>
              </a:lnSpc>
            </a:pPr>
            <a:r>
              <a:rPr lang="en-US" sz="4093" spc="143">
                <a:solidFill>
                  <a:srgbClr val="F35000"/>
                </a:solidFill>
                <a:latin typeface="Codec Pro ExtraBold Bold"/>
              </a:rPr>
              <a:t>Menos frecuentes</a:t>
            </a:r>
            <a:r>
              <a:rPr lang="en-US" sz="4093" spc="143">
                <a:solidFill>
                  <a:srgbClr val="F35000"/>
                </a:solidFill>
                <a:latin typeface="Codec Pro ExtraBold"/>
              </a:rPr>
              <a:t>: </a:t>
            </a:r>
          </a:p>
          <a:p>
            <a:pPr>
              <a:lnSpc>
                <a:spcPts val="4312"/>
              </a:lnSpc>
            </a:pPr>
            <a:r>
              <a:rPr lang="en-US" sz="3593" spc="125">
                <a:solidFill>
                  <a:srgbClr val="F35000"/>
                </a:solidFill>
                <a:latin typeface="Codec Pro ExtraBold"/>
              </a:rPr>
              <a:t>hígado, corazón, cerebro y testículo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163607"/>
            <a:ext cx="934283" cy="1815744"/>
          </a:xfrm>
          <a:custGeom>
            <a:avLst/>
            <a:gdLst/>
            <a:ahLst/>
            <a:cxnLst/>
            <a:rect r="r" b="b" t="t" l="l"/>
            <a:pathLst>
              <a:path h="1815744" w="934283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37854" y="1028700"/>
            <a:ext cx="3550108" cy="8229600"/>
          </a:xfrm>
          <a:custGeom>
            <a:avLst/>
            <a:gdLst/>
            <a:ahLst/>
            <a:cxnLst/>
            <a:rect r="r" b="b" t="t" l="l"/>
            <a:pathLst>
              <a:path h="8229600" w="3550108">
                <a:moveTo>
                  <a:pt x="0" y="0"/>
                </a:moveTo>
                <a:lnTo>
                  <a:pt x="3550108" y="0"/>
                </a:lnTo>
                <a:lnTo>
                  <a:pt x="3550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273" t="0" r="-4774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>
  <p:cSld>
    <p:bg>
      <p:bgPr>
        <a:solidFill>
          <a:srgbClr val="F47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176475" y="1028700"/>
          <a:ext cx="15730055" cy="8443230"/>
        </p:xfrm>
        <a:graphic>
          <a:graphicData uri="http://schemas.openxmlformats.org/drawingml/2006/table">
            <a:tbl>
              <a:tblPr/>
              <a:tblGrid>
                <a:gridCol w="4831035"/>
                <a:gridCol w="4875340"/>
                <a:gridCol w="6023681"/>
              </a:tblGrid>
              <a:tr h="107864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Canva Sans 2 Bold"/>
                        </a:rPr>
                        <a:t>Biopsia cutánea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Canva Sans 2 Bold"/>
                        </a:rPr>
                        <a:t>Biopsia renal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BFB"/>
                          </a:solidFill>
                          <a:latin typeface="Canva Sans 2 Bold"/>
                        </a:rPr>
                        <a:t>Biopsia nervio periférico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</a:tr>
              <a:tr h="73645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176475" y="2387104"/>
            <a:ext cx="4707721" cy="699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No diferencian vasculitis cutáneas </a:t>
            </a:r>
            <a:r>
              <a:rPr lang="en-US" sz="2499">
                <a:solidFill>
                  <a:srgbClr val="000000"/>
                </a:solidFill>
                <a:latin typeface="Open Sans"/>
              </a:rPr>
              <a:t>de sistémicas</a:t>
            </a:r>
          </a:p>
          <a:p>
            <a:pPr>
              <a:lnSpc>
                <a:spcPts val="3499"/>
              </a:lnSpc>
            </a:pP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Requiere correlación clínico-</a:t>
            </a:r>
            <a:r>
              <a:rPr lang="en-US" sz="2499">
                <a:solidFill>
                  <a:srgbClr val="000000"/>
                </a:solidFill>
                <a:latin typeface="Open Sans"/>
              </a:rPr>
              <a:t>patológica</a:t>
            </a:r>
          </a:p>
          <a:p>
            <a:pPr>
              <a:lnSpc>
                <a:spcPts val="3499"/>
              </a:lnSpc>
            </a:pP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ns Bold"/>
              </a:rPr>
              <a:t>Punch</a:t>
            </a:r>
            <a:r>
              <a:rPr lang="en-US" sz="2499">
                <a:solidFill>
                  <a:srgbClr val="000000"/>
                </a:solidFill>
                <a:latin typeface="Open Sans"/>
              </a:rPr>
              <a:t>: vasos pequeños (</a:t>
            </a:r>
            <a:r>
              <a:rPr lang="en-US" sz="2499">
                <a:solidFill>
                  <a:srgbClr val="000000"/>
                </a:solidFill>
                <a:latin typeface="Open Sans Bold"/>
              </a:rPr>
              <a:t>púrpura palpable</a:t>
            </a:r>
            <a:r>
              <a:rPr lang="en-US" sz="2499">
                <a:solidFill>
                  <a:srgbClr val="000000"/>
                </a:solidFill>
                <a:latin typeface="Open Sans"/>
              </a:rPr>
              <a:t>)</a:t>
            </a:r>
          </a:p>
          <a:p>
            <a:pPr>
              <a:lnSpc>
                <a:spcPts val="3499"/>
              </a:lnSpc>
            </a:pP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ns Bold"/>
              </a:rPr>
              <a:t>Incisiona</a:t>
            </a:r>
            <a:r>
              <a:rPr lang="en-US" sz="2499">
                <a:solidFill>
                  <a:srgbClr val="000000"/>
                </a:solidFill>
                <a:latin typeface="Open Sans"/>
              </a:rPr>
              <a:t>l: vasos medianos, TCS (</a:t>
            </a:r>
            <a:r>
              <a:rPr lang="en-US" sz="2499">
                <a:solidFill>
                  <a:srgbClr val="000000"/>
                </a:solidFill>
                <a:latin typeface="Open Sans Bold"/>
              </a:rPr>
              <a:t>nódulos</a:t>
            </a:r>
            <a:r>
              <a:rPr lang="en-US" sz="2499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499">
                <a:solidFill>
                  <a:srgbClr val="000000"/>
                </a:solidFill>
                <a:latin typeface="Open Sans Bold"/>
              </a:rPr>
              <a:t>lecho de úlceras</a:t>
            </a:r>
            <a:r>
              <a:rPr lang="en-US" sz="2499">
                <a:solidFill>
                  <a:srgbClr val="000000"/>
                </a:solidFill>
                <a:latin typeface="Open Sans"/>
              </a:rPr>
              <a:t>)</a:t>
            </a:r>
          </a:p>
          <a:p>
            <a:pPr>
              <a:lnSpc>
                <a:spcPts val="3499"/>
              </a:lnSpc>
            </a:pPr>
          </a:p>
          <a:p>
            <a:pPr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ns"/>
              </a:rPr>
              <a:t>Anatomía patológica, inmunofluorescencia, biología molecular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019338" y="2377579"/>
            <a:ext cx="4761867" cy="700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 Bold"/>
              </a:rPr>
              <a:t>PAN: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 pueden afectar a las arterias 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intrarrenales, pero no producen, GN ni vasculitis en capilares, ni vénulas</a:t>
            </a:r>
          </a:p>
          <a:p>
            <a:pPr>
              <a:lnSpc>
                <a:spcPts val="3500"/>
              </a:lnSpc>
            </a:pPr>
          </a:p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 Bold"/>
              </a:rPr>
              <a:t>Vasculitis de vasos pequeños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 causan GN</a:t>
            </a:r>
          </a:p>
          <a:p>
            <a:pPr>
              <a:lnSpc>
                <a:spcPts val="3500"/>
              </a:lnSpc>
            </a:pPr>
          </a:p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 Bold"/>
              </a:rPr>
              <a:t>Asociadas a ANCA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: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      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GN necrosante con 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      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semilunas, pauciinmunes</a:t>
            </a:r>
          </a:p>
          <a:p>
            <a:pPr>
              <a:lnSpc>
                <a:spcPts val="3500"/>
              </a:lnSpc>
            </a:pPr>
          </a:p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Anatomía patológica, inmunofluorescencia, microscopía electrónica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914555" y="2377579"/>
            <a:ext cx="5990183" cy="7004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 Bold"/>
              </a:rPr>
              <a:t>Extraer fragmento que englobe la totalidad </a:t>
            </a:r>
            <a:r>
              <a:rPr lang="en-US" sz="2500">
                <a:solidFill>
                  <a:srgbClr val="000000"/>
                </a:solidFill>
                <a:latin typeface="Open Sans Bold"/>
              </a:rPr>
              <a:t>del nervio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 </a:t>
            </a:r>
          </a:p>
          <a:p>
            <a:pPr>
              <a:lnSpc>
                <a:spcPts val="3500"/>
              </a:lnSpc>
            </a:pPr>
          </a:p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 Bold"/>
              </a:rPr>
              <a:t>3 fragmentos</a:t>
            </a:r>
            <a:r>
              <a:rPr lang="en-US" sz="2500">
                <a:solidFill>
                  <a:srgbClr val="000000"/>
                </a:solidFill>
                <a:latin typeface="Open Sans"/>
              </a:rPr>
              <a:t>: congelación y formol (histología e inmunohistoquímica), y glutaraldehído (microscopio electrónico)</a:t>
            </a:r>
          </a:p>
          <a:p>
            <a:pPr>
              <a:lnSpc>
                <a:spcPts val="3500"/>
              </a:lnSpc>
            </a:pPr>
          </a:p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Infiltrado inflamatorio y necrosis pared del vaso en epineuro y perineuro (respeta endoneuro)</a:t>
            </a:r>
          </a:p>
          <a:p>
            <a:pPr>
              <a:lnSpc>
                <a:spcPts val="3500"/>
              </a:lnSpc>
            </a:pPr>
          </a:p>
          <a:p>
            <a:pPr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Infiltrado linfocitos T y macrófagos, Eosinófilos (GEPA). Depósito de complemento e Inmunoglobulinas (LES)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785528">
            <a:off x="4458682" y="2707701"/>
            <a:ext cx="3348155" cy="2260005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234465" y="1647044"/>
            <a:ext cx="978628" cy="991244"/>
          </a:xfrm>
          <a:custGeom>
            <a:avLst/>
            <a:gdLst/>
            <a:ahLst/>
            <a:cxnLst/>
            <a:rect r="r" b="b" t="t" l="l"/>
            <a:pathLst>
              <a:path h="991244" w="978628">
                <a:moveTo>
                  <a:pt x="0" y="0"/>
                </a:moveTo>
                <a:lnTo>
                  <a:pt x="978628" y="0"/>
                </a:lnTo>
                <a:lnTo>
                  <a:pt x="978628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5400000">
            <a:off x="10483369" y="2737294"/>
            <a:ext cx="3286016" cy="2218061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5931560" y="970273"/>
            <a:ext cx="6424880" cy="992595"/>
            <a:chOff x="0" y="0"/>
            <a:chExt cx="1692150" cy="2614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92150" cy="261424"/>
            </a:xfrm>
            <a:custGeom>
              <a:avLst/>
              <a:gdLst/>
              <a:ahLst/>
              <a:cxnLst/>
              <a:rect r="r" b="b" t="t" l="l"/>
              <a:pathLst>
                <a:path h="261424" w="1692150">
                  <a:moveTo>
                    <a:pt x="0" y="0"/>
                  </a:moveTo>
                  <a:lnTo>
                    <a:pt x="1692150" y="0"/>
                  </a:lnTo>
                  <a:lnTo>
                    <a:pt x="1692150" y="261424"/>
                  </a:lnTo>
                  <a:lnTo>
                    <a:pt x="0" y="261424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1692150" cy="347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3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Sospecha de vasculitis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797838" y="2957376"/>
            <a:ext cx="4692324" cy="1501085"/>
            <a:chOff x="0" y="0"/>
            <a:chExt cx="6256432" cy="2001446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657324" y="0"/>
              <a:ext cx="4985605" cy="2001446"/>
              <a:chOff x="0" y="0"/>
              <a:chExt cx="984811" cy="39534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984811" cy="395347"/>
              </a:xfrm>
              <a:custGeom>
                <a:avLst/>
                <a:gdLst/>
                <a:ahLst/>
                <a:cxnLst/>
                <a:rect r="r" b="b" t="t" l="l"/>
                <a:pathLst>
                  <a:path h="395347" w="984811">
                    <a:moveTo>
                      <a:pt x="0" y="0"/>
                    </a:moveTo>
                    <a:lnTo>
                      <a:pt x="984811" y="0"/>
                    </a:lnTo>
                    <a:lnTo>
                      <a:pt x="984811" y="395347"/>
                    </a:lnTo>
                    <a:lnTo>
                      <a:pt x="0" y="395347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984811" cy="43344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66573"/>
              <a:ext cx="6256432" cy="1536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Establecer el</a:t>
              </a:r>
            </a:p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diagnóstico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04472" y="2142666"/>
            <a:ext cx="3952834" cy="3346667"/>
            <a:chOff x="0" y="0"/>
            <a:chExt cx="5270445" cy="4462222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5270445" cy="1710019"/>
              <a:chOff x="0" y="0"/>
              <a:chExt cx="1041076" cy="33778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41076" cy="337782"/>
              </a:xfrm>
              <a:custGeom>
                <a:avLst/>
                <a:gdLst/>
                <a:ahLst/>
                <a:cxnLst/>
                <a:rect r="r" b="b" t="t" l="l"/>
                <a:pathLst>
                  <a:path h="337782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337782"/>
                    </a:lnTo>
                    <a:lnTo>
                      <a:pt x="0" y="337782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38100"/>
                <a:ext cx="1041076" cy="2996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Manifestaciones</a:t>
                </a:r>
              </a:p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clínicas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091803"/>
              <a:ext cx="5270445" cy="2370419"/>
              <a:chOff x="0" y="0"/>
              <a:chExt cx="1041076" cy="46823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41076" cy="468231"/>
              </a:xfrm>
              <a:custGeom>
                <a:avLst/>
                <a:gdLst/>
                <a:ahLst/>
                <a:cxnLst/>
                <a:rect r="r" b="b" t="t" l="l"/>
                <a:pathLst>
                  <a:path h="46823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68231"/>
                    </a:lnTo>
                    <a:lnTo>
                      <a:pt x="0" y="46823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38100"/>
                <a:ext cx="1041076" cy="4301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Laboratorio </a:t>
                </a: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cultivos anticuerpos</a:t>
                </a: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2528387" y="2142666"/>
            <a:ext cx="3955761" cy="3346667"/>
            <a:chOff x="0" y="0"/>
            <a:chExt cx="5274348" cy="4462222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3903" y="0"/>
              <a:ext cx="5270445" cy="2033661"/>
              <a:chOff x="0" y="0"/>
              <a:chExt cx="1041076" cy="40171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Biopsia: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cutánea,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renal, nervio...</a:t>
                </a: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2428561"/>
              <a:ext cx="5270445" cy="2033661"/>
              <a:chOff x="0" y="0"/>
              <a:chExt cx="1041076" cy="40171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Imágenes: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Rx,TAC,</a:t>
                </a: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RMN, angioRMN...</a:t>
                </a:r>
              </a:p>
            </p:txBody>
          </p:sp>
        </p:grp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2021" y="1028700"/>
            <a:ext cx="7483515" cy="3569058"/>
            <a:chOff x="0" y="0"/>
            <a:chExt cx="9978020" cy="47587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615780" y="0"/>
              <a:ext cx="2746461" cy="2746461"/>
            </a:xfrm>
            <a:custGeom>
              <a:avLst/>
              <a:gdLst/>
              <a:ahLst/>
              <a:cxnLst/>
              <a:rect r="r" b="b" t="t" l="l"/>
              <a:pathLst>
                <a:path h="2746461" w="2746461">
                  <a:moveTo>
                    <a:pt x="0" y="0"/>
                  </a:moveTo>
                  <a:lnTo>
                    <a:pt x="2746460" y="0"/>
                  </a:lnTo>
                  <a:lnTo>
                    <a:pt x="2746460" y="2746461"/>
                  </a:lnTo>
                  <a:lnTo>
                    <a:pt x="0" y="274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3164345"/>
              <a:ext cx="9978020" cy="1594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46"/>
                </a:lnSpc>
              </a:pPr>
              <a:r>
                <a:rPr lang="en-US" sz="4833" spc="241">
                  <a:solidFill>
                    <a:srgbClr val="F47C00"/>
                  </a:solidFill>
                  <a:latin typeface="Canva Sans 1 Bold"/>
                </a:rPr>
                <a:t>Excluir otros Diagósticos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10857" y="1598977"/>
            <a:ext cx="825844" cy="895886"/>
          </a:xfrm>
          <a:custGeom>
            <a:avLst/>
            <a:gdLst/>
            <a:ahLst/>
            <a:cxnLst/>
            <a:rect r="r" b="b" t="t" l="l"/>
            <a:pathLst>
              <a:path h="895886" w="825844">
                <a:moveTo>
                  <a:pt x="0" y="0"/>
                </a:moveTo>
                <a:lnTo>
                  <a:pt x="825844" y="0"/>
                </a:lnTo>
                <a:lnTo>
                  <a:pt x="825844" y="895886"/>
                </a:lnTo>
                <a:lnTo>
                  <a:pt x="0" y="895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854892" y="4100094"/>
            <a:ext cx="8404408" cy="5158206"/>
          </a:xfrm>
          <a:custGeom>
            <a:avLst/>
            <a:gdLst/>
            <a:ahLst/>
            <a:cxnLst/>
            <a:rect r="r" b="b" t="t" l="l"/>
            <a:pathLst>
              <a:path h="5158206" w="8404408">
                <a:moveTo>
                  <a:pt x="0" y="0"/>
                </a:moveTo>
                <a:lnTo>
                  <a:pt x="8404408" y="0"/>
                </a:lnTo>
                <a:lnTo>
                  <a:pt x="8404408" y="5158206"/>
                </a:lnTo>
                <a:lnTo>
                  <a:pt x="0" y="5158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785528">
            <a:off x="4458682" y="2707701"/>
            <a:ext cx="3348155" cy="2260005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234465" y="1647044"/>
            <a:ext cx="978628" cy="991244"/>
          </a:xfrm>
          <a:custGeom>
            <a:avLst/>
            <a:gdLst/>
            <a:ahLst/>
            <a:cxnLst/>
            <a:rect r="r" b="b" t="t" l="l"/>
            <a:pathLst>
              <a:path h="991244" w="978628">
                <a:moveTo>
                  <a:pt x="0" y="0"/>
                </a:moveTo>
                <a:lnTo>
                  <a:pt x="978628" y="0"/>
                </a:lnTo>
                <a:lnTo>
                  <a:pt x="978628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5400000">
            <a:off x="10483369" y="2737294"/>
            <a:ext cx="3286016" cy="2218061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5931560" y="970273"/>
            <a:ext cx="6424880" cy="992595"/>
            <a:chOff x="0" y="0"/>
            <a:chExt cx="1692150" cy="2614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92150" cy="261424"/>
            </a:xfrm>
            <a:custGeom>
              <a:avLst/>
              <a:gdLst/>
              <a:ahLst/>
              <a:cxnLst/>
              <a:rect r="r" b="b" t="t" l="l"/>
              <a:pathLst>
                <a:path h="261424" w="1692150">
                  <a:moveTo>
                    <a:pt x="0" y="0"/>
                  </a:moveTo>
                  <a:lnTo>
                    <a:pt x="1692150" y="0"/>
                  </a:lnTo>
                  <a:lnTo>
                    <a:pt x="1692150" y="261424"/>
                  </a:lnTo>
                  <a:lnTo>
                    <a:pt x="0" y="261424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1692150" cy="347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3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Sospecha de vasculitis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797838" y="2957376"/>
            <a:ext cx="4692324" cy="1501085"/>
            <a:chOff x="0" y="0"/>
            <a:chExt cx="6256432" cy="2001446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657324" y="0"/>
              <a:ext cx="4985605" cy="2001446"/>
              <a:chOff x="0" y="0"/>
              <a:chExt cx="984811" cy="39534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984811" cy="395347"/>
              </a:xfrm>
              <a:custGeom>
                <a:avLst/>
                <a:gdLst/>
                <a:ahLst/>
                <a:cxnLst/>
                <a:rect r="r" b="b" t="t" l="l"/>
                <a:pathLst>
                  <a:path h="395347" w="984811">
                    <a:moveTo>
                      <a:pt x="0" y="0"/>
                    </a:moveTo>
                    <a:lnTo>
                      <a:pt x="984811" y="0"/>
                    </a:lnTo>
                    <a:lnTo>
                      <a:pt x="984811" y="395347"/>
                    </a:lnTo>
                    <a:lnTo>
                      <a:pt x="0" y="395347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984811" cy="43344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66573"/>
              <a:ext cx="6256432" cy="1536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Establecer el</a:t>
              </a:r>
            </a:p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diagnóstico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04472" y="2142666"/>
            <a:ext cx="3952834" cy="3346667"/>
            <a:chOff x="0" y="0"/>
            <a:chExt cx="5270445" cy="4462222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5270445" cy="1710019"/>
              <a:chOff x="0" y="0"/>
              <a:chExt cx="1041076" cy="33778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41076" cy="337782"/>
              </a:xfrm>
              <a:custGeom>
                <a:avLst/>
                <a:gdLst/>
                <a:ahLst/>
                <a:cxnLst/>
                <a:rect r="r" b="b" t="t" l="l"/>
                <a:pathLst>
                  <a:path h="337782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337782"/>
                    </a:lnTo>
                    <a:lnTo>
                      <a:pt x="0" y="337782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38100"/>
                <a:ext cx="1041076" cy="2996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Manifestaciones</a:t>
                </a:r>
              </a:p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clínicas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091803"/>
              <a:ext cx="5270445" cy="2370419"/>
              <a:chOff x="0" y="0"/>
              <a:chExt cx="1041076" cy="46823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41076" cy="468231"/>
              </a:xfrm>
              <a:custGeom>
                <a:avLst/>
                <a:gdLst/>
                <a:ahLst/>
                <a:cxnLst/>
                <a:rect r="r" b="b" t="t" l="l"/>
                <a:pathLst>
                  <a:path h="46823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68231"/>
                    </a:lnTo>
                    <a:lnTo>
                      <a:pt x="0" y="46823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38100"/>
                <a:ext cx="1041076" cy="4301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Laboratorio </a:t>
                </a: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cultivos anticuerpos</a:t>
                </a: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2528387" y="2142666"/>
            <a:ext cx="3955761" cy="3346667"/>
            <a:chOff x="0" y="0"/>
            <a:chExt cx="5274348" cy="4462222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3903" y="0"/>
              <a:ext cx="5270445" cy="2033661"/>
              <a:chOff x="0" y="0"/>
              <a:chExt cx="1041076" cy="40171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Biopsia: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cutánea,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renal, nervio...</a:t>
                </a: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2428561"/>
              <a:ext cx="5270445" cy="2033661"/>
              <a:chOff x="0" y="0"/>
              <a:chExt cx="1041076" cy="40171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Imágenes: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Rx,TAC,</a:t>
                </a: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RMN, angioRMN...</a:t>
                </a:r>
              </a:p>
            </p:txBody>
          </p:sp>
        </p:grpSp>
      </p:grpSp>
      <p:grpSp>
        <p:nvGrpSpPr>
          <p:cNvPr name="Group 29" id="29"/>
          <p:cNvGrpSpPr/>
          <p:nvPr/>
        </p:nvGrpSpPr>
        <p:grpSpPr>
          <a:xfrm rot="0">
            <a:off x="2943029" y="6125745"/>
            <a:ext cx="5561498" cy="1407463"/>
            <a:chOff x="0" y="0"/>
            <a:chExt cx="7415331" cy="1876617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7415331" cy="1876617"/>
              <a:chOff x="0" y="0"/>
              <a:chExt cx="1464757" cy="37069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464757" cy="370690"/>
              </a:xfrm>
              <a:custGeom>
                <a:avLst/>
                <a:gdLst/>
                <a:ahLst/>
                <a:cxnLst/>
                <a:rect r="r" b="b" t="t" l="l"/>
                <a:pathLst>
                  <a:path h="370690" w="1464757">
                    <a:moveTo>
                      <a:pt x="0" y="0"/>
                    </a:moveTo>
                    <a:lnTo>
                      <a:pt x="1464757" y="0"/>
                    </a:lnTo>
                    <a:lnTo>
                      <a:pt x="1464757" y="370690"/>
                    </a:lnTo>
                    <a:lnTo>
                      <a:pt x="0" y="37069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1464757" cy="4087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264474"/>
              <a:ext cx="7415331" cy="14537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Descartar infecciones,</a:t>
              </a:r>
            </a:p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neoplasias, otras EAS</a:t>
              </a:r>
            </a:p>
          </p:txBody>
        </p:sp>
      </p:grpSp>
      <p:pic>
        <p:nvPicPr>
          <p:cNvPr name="Picture 34" id="34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2601967" y="5627724"/>
            <a:ext cx="12886868" cy="302841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785528">
            <a:off x="4458682" y="2707701"/>
            <a:ext cx="3348155" cy="2260005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234465" y="1647044"/>
            <a:ext cx="978628" cy="991244"/>
          </a:xfrm>
          <a:custGeom>
            <a:avLst/>
            <a:gdLst/>
            <a:ahLst/>
            <a:cxnLst/>
            <a:rect r="r" b="b" t="t" l="l"/>
            <a:pathLst>
              <a:path h="991244" w="978628">
                <a:moveTo>
                  <a:pt x="0" y="0"/>
                </a:moveTo>
                <a:lnTo>
                  <a:pt x="978628" y="0"/>
                </a:lnTo>
                <a:lnTo>
                  <a:pt x="978628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5400000">
            <a:off x="10483369" y="2737294"/>
            <a:ext cx="3286016" cy="2218061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5931560" y="970273"/>
            <a:ext cx="6424880" cy="992595"/>
            <a:chOff x="0" y="0"/>
            <a:chExt cx="1692150" cy="2614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92150" cy="261424"/>
            </a:xfrm>
            <a:custGeom>
              <a:avLst/>
              <a:gdLst/>
              <a:ahLst/>
              <a:cxnLst/>
              <a:rect r="r" b="b" t="t" l="l"/>
              <a:pathLst>
                <a:path h="261424" w="1692150">
                  <a:moveTo>
                    <a:pt x="0" y="0"/>
                  </a:moveTo>
                  <a:lnTo>
                    <a:pt x="1692150" y="0"/>
                  </a:lnTo>
                  <a:lnTo>
                    <a:pt x="1692150" y="261424"/>
                  </a:lnTo>
                  <a:lnTo>
                    <a:pt x="0" y="261424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1692150" cy="347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3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Sospecha de vasculitis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797838" y="2957376"/>
            <a:ext cx="4692324" cy="1501085"/>
            <a:chOff x="0" y="0"/>
            <a:chExt cx="6256432" cy="2001446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657324" y="0"/>
              <a:ext cx="4985605" cy="2001446"/>
              <a:chOff x="0" y="0"/>
              <a:chExt cx="984811" cy="39534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984811" cy="395347"/>
              </a:xfrm>
              <a:custGeom>
                <a:avLst/>
                <a:gdLst/>
                <a:ahLst/>
                <a:cxnLst/>
                <a:rect r="r" b="b" t="t" l="l"/>
                <a:pathLst>
                  <a:path h="395347" w="984811">
                    <a:moveTo>
                      <a:pt x="0" y="0"/>
                    </a:moveTo>
                    <a:lnTo>
                      <a:pt x="984811" y="0"/>
                    </a:lnTo>
                    <a:lnTo>
                      <a:pt x="984811" y="395347"/>
                    </a:lnTo>
                    <a:lnTo>
                      <a:pt x="0" y="395347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984811" cy="43344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66573"/>
              <a:ext cx="6256432" cy="1536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Establecer el</a:t>
              </a:r>
            </a:p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diagnóstico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04472" y="2142666"/>
            <a:ext cx="3952834" cy="3346667"/>
            <a:chOff x="0" y="0"/>
            <a:chExt cx="5270445" cy="4462222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5270445" cy="1710019"/>
              <a:chOff x="0" y="0"/>
              <a:chExt cx="1041076" cy="33778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41076" cy="337782"/>
              </a:xfrm>
              <a:custGeom>
                <a:avLst/>
                <a:gdLst/>
                <a:ahLst/>
                <a:cxnLst/>
                <a:rect r="r" b="b" t="t" l="l"/>
                <a:pathLst>
                  <a:path h="337782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337782"/>
                    </a:lnTo>
                    <a:lnTo>
                      <a:pt x="0" y="337782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38100"/>
                <a:ext cx="1041076" cy="2996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Manifestaciones</a:t>
                </a:r>
              </a:p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clínicas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091803"/>
              <a:ext cx="5270445" cy="2370419"/>
              <a:chOff x="0" y="0"/>
              <a:chExt cx="1041076" cy="46823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41076" cy="468231"/>
              </a:xfrm>
              <a:custGeom>
                <a:avLst/>
                <a:gdLst/>
                <a:ahLst/>
                <a:cxnLst/>
                <a:rect r="r" b="b" t="t" l="l"/>
                <a:pathLst>
                  <a:path h="46823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68231"/>
                    </a:lnTo>
                    <a:lnTo>
                      <a:pt x="0" y="46823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38100"/>
                <a:ext cx="1041076" cy="4301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Laboratorio </a:t>
                </a: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cultivos anticuerpos</a:t>
                </a: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2528387" y="2142666"/>
            <a:ext cx="3955761" cy="3346667"/>
            <a:chOff x="0" y="0"/>
            <a:chExt cx="5274348" cy="4462222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3903" y="0"/>
              <a:ext cx="5270445" cy="2033661"/>
              <a:chOff x="0" y="0"/>
              <a:chExt cx="1041076" cy="40171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Biopsia: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cutánea,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renal, nervio...</a:t>
                </a: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2428561"/>
              <a:ext cx="5270445" cy="2033661"/>
              <a:chOff x="0" y="0"/>
              <a:chExt cx="1041076" cy="40171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Imágenes: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Rx,TAC,</a:t>
                </a: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RMN, angioRMN...</a:t>
                </a:r>
              </a:p>
            </p:txBody>
          </p:sp>
        </p:grpSp>
      </p:grpSp>
      <p:grpSp>
        <p:nvGrpSpPr>
          <p:cNvPr name="Group 29" id="29"/>
          <p:cNvGrpSpPr/>
          <p:nvPr/>
        </p:nvGrpSpPr>
        <p:grpSpPr>
          <a:xfrm rot="0">
            <a:off x="2943029" y="6125745"/>
            <a:ext cx="5561498" cy="1407463"/>
            <a:chOff x="0" y="0"/>
            <a:chExt cx="7415331" cy="1876617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7415331" cy="1876617"/>
              <a:chOff x="0" y="0"/>
              <a:chExt cx="1464757" cy="37069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464757" cy="370690"/>
              </a:xfrm>
              <a:custGeom>
                <a:avLst/>
                <a:gdLst/>
                <a:ahLst/>
                <a:cxnLst/>
                <a:rect r="r" b="b" t="t" l="l"/>
                <a:pathLst>
                  <a:path h="370690" w="1464757">
                    <a:moveTo>
                      <a:pt x="0" y="0"/>
                    </a:moveTo>
                    <a:lnTo>
                      <a:pt x="1464757" y="0"/>
                    </a:lnTo>
                    <a:lnTo>
                      <a:pt x="1464757" y="370690"/>
                    </a:lnTo>
                    <a:lnTo>
                      <a:pt x="0" y="37069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1464757" cy="4087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264474"/>
              <a:ext cx="7415331" cy="14537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Descartar infecciones,</a:t>
              </a:r>
            </a:p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neoplasias, otras EAS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575691" y="6125745"/>
            <a:ext cx="5561498" cy="1407463"/>
            <a:chOff x="0" y="0"/>
            <a:chExt cx="7415331" cy="1876617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7415331" cy="1876617"/>
              <a:chOff x="0" y="0"/>
              <a:chExt cx="1464757" cy="37069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464757" cy="370690"/>
              </a:xfrm>
              <a:custGeom>
                <a:avLst/>
                <a:gdLst/>
                <a:ahLst/>
                <a:cxnLst/>
                <a:rect r="r" b="b" t="t" l="l"/>
                <a:pathLst>
                  <a:path h="370690" w="1464757">
                    <a:moveTo>
                      <a:pt x="0" y="0"/>
                    </a:moveTo>
                    <a:lnTo>
                      <a:pt x="1464757" y="0"/>
                    </a:lnTo>
                    <a:lnTo>
                      <a:pt x="1464757" y="370690"/>
                    </a:lnTo>
                    <a:lnTo>
                      <a:pt x="0" y="37069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38100"/>
                <a:ext cx="1464757" cy="4087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0" y="264474"/>
              <a:ext cx="7415331" cy="14537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Clasificar tipo de</a:t>
              </a:r>
            </a:p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vasculitis y extensión</a:t>
              </a:r>
            </a:p>
          </p:txBody>
        </p:sp>
      </p:grpSp>
      <p:pic>
        <p:nvPicPr>
          <p:cNvPr name="Picture 39" id="3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2799165" y="5787053"/>
            <a:ext cx="12886868" cy="30284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3109746"/>
            <a:ext cx="7177254" cy="7177254"/>
            <a:chOff x="0" y="0"/>
            <a:chExt cx="3282950" cy="3282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8701" r="-68412" b="-870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45802" y="4009079"/>
            <a:ext cx="1598198" cy="1598198"/>
          </a:xfrm>
          <a:custGeom>
            <a:avLst/>
            <a:gdLst/>
            <a:ahLst/>
            <a:cxnLst/>
            <a:rect r="r" b="b" t="t" l="l"/>
            <a:pathLst>
              <a:path h="1598198" w="1598198">
                <a:moveTo>
                  <a:pt x="0" y="0"/>
                </a:moveTo>
                <a:lnTo>
                  <a:pt x="1598198" y="0"/>
                </a:lnTo>
                <a:lnTo>
                  <a:pt x="1598198" y="1598197"/>
                </a:lnTo>
                <a:lnTo>
                  <a:pt x="0" y="1598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45802" y="5833304"/>
            <a:ext cx="1598198" cy="1598198"/>
          </a:xfrm>
          <a:custGeom>
            <a:avLst/>
            <a:gdLst/>
            <a:ahLst/>
            <a:cxnLst/>
            <a:rect r="r" b="b" t="t" l="l"/>
            <a:pathLst>
              <a:path h="1598198" w="1598198">
                <a:moveTo>
                  <a:pt x="0" y="0"/>
                </a:moveTo>
                <a:lnTo>
                  <a:pt x="1598198" y="0"/>
                </a:lnTo>
                <a:lnTo>
                  <a:pt x="1598198" y="1598198"/>
                </a:lnTo>
                <a:lnTo>
                  <a:pt x="0" y="1598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45802" y="7660102"/>
            <a:ext cx="1598198" cy="1598198"/>
          </a:xfrm>
          <a:custGeom>
            <a:avLst/>
            <a:gdLst/>
            <a:ahLst/>
            <a:cxnLst/>
            <a:rect r="r" b="b" t="t" l="l"/>
            <a:pathLst>
              <a:path h="1598198" w="1598198">
                <a:moveTo>
                  <a:pt x="0" y="0"/>
                </a:moveTo>
                <a:lnTo>
                  <a:pt x="1598198" y="0"/>
                </a:lnTo>
                <a:lnTo>
                  <a:pt x="1598198" y="1598198"/>
                </a:lnTo>
                <a:lnTo>
                  <a:pt x="0" y="1598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77900" y="7955377"/>
            <a:ext cx="1062581" cy="1080258"/>
          </a:xfrm>
          <a:custGeom>
            <a:avLst/>
            <a:gdLst/>
            <a:ahLst/>
            <a:cxnLst/>
            <a:rect r="r" b="b" t="t" l="l"/>
            <a:pathLst>
              <a:path h="1080258" w="1062581">
                <a:moveTo>
                  <a:pt x="0" y="0"/>
                </a:moveTo>
                <a:lnTo>
                  <a:pt x="1062581" y="0"/>
                </a:lnTo>
                <a:lnTo>
                  <a:pt x="1062581" y="1080258"/>
                </a:lnTo>
                <a:lnTo>
                  <a:pt x="0" y="1080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83236" y="6127881"/>
            <a:ext cx="923330" cy="1011617"/>
          </a:xfrm>
          <a:custGeom>
            <a:avLst/>
            <a:gdLst/>
            <a:ahLst/>
            <a:cxnLst/>
            <a:rect r="r" b="b" t="t" l="l"/>
            <a:pathLst>
              <a:path h="1011617" w="923330">
                <a:moveTo>
                  <a:pt x="0" y="0"/>
                </a:moveTo>
                <a:lnTo>
                  <a:pt x="923330" y="0"/>
                </a:lnTo>
                <a:lnTo>
                  <a:pt x="923330" y="1011617"/>
                </a:lnTo>
                <a:lnTo>
                  <a:pt x="0" y="10116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83236" y="4339698"/>
            <a:ext cx="923330" cy="936959"/>
          </a:xfrm>
          <a:custGeom>
            <a:avLst/>
            <a:gdLst/>
            <a:ahLst/>
            <a:cxnLst/>
            <a:rect r="r" b="b" t="t" l="l"/>
            <a:pathLst>
              <a:path h="936959" w="923330">
                <a:moveTo>
                  <a:pt x="0" y="0"/>
                </a:moveTo>
                <a:lnTo>
                  <a:pt x="923330" y="0"/>
                </a:lnTo>
                <a:lnTo>
                  <a:pt x="923330" y="936959"/>
                </a:lnTo>
                <a:lnTo>
                  <a:pt x="0" y="936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99378" y="-227355"/>
            <a:ext cx="2512109" cy="2512109"/>
          </a:xfrm>
          <a:custGeom>
            <a:avLst/>
            <a:gdLst/>
            <a:ahLst/>
            <a:cxnLst/>
            <a:rect r="r" b="b" t="t" l="l"/>
            <a:pathLst>
              <a:path h="2512109" w="2512109">
                <a:moveTo>
                  <a:pt x="0" y="0"/>
                </a:moveTo>
                <a:lnTo>
                  <a:pt x="2512110" y="0"/>
                </a:lnTo>
                <a:lnTo>
                  <a:pt x="2512110" y="2512110"/>
                </a:lnTo>
                <a:lnTo>
                  <a:pt x="0" y="25121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297984" y="4331273"/>
            <a:ext cx="7961316" cy="905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32"/>
              </a:lnSpc>
            </a:pPr>
            <a:r>
              <a:rPr lang="en-US" sz="2594" spc="25">
                <a:solidFill>
                  <a:srgbClr val="231F20"/>
                </a:solidFill>
                <a:latin typeface="Canva Sans 1"/>
              </a:rPr>
              <a:t>FORMACION DE INMUNOCOMPLEJOS PATÓGENOS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97984" y="6193338"/>
            <a:ext cx="7101394" cy="905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32"/>
              </a:lnSpc>
            </a:pPr>
            <a:r>
              <a:rPr lang="en-US" sz="2594" spc="25">
                <a:solidFill>
                  <a:srgbClr val="231F20"/>
                </a:solidFill>
                <a:latin typeface="Canva Sans 1"/>
              </a:rPr>
              <a:t>ANTICUERPOS ANTICITOPLASMA DE NEUTRÓFILOS (ANCA)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97984" y="7898227"/>
            <a:ext cx="7101394" cy="13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32"/>
              </a:lnSpc>
            </a:pPr>
            <a:r>
              <a:rPr lang="en-US" sz="2594" spc="25">
                <a:solidFill>
                  <a:srgbClr val="231F20"/>
                </a:solidFill>
                <a:latin typeface="Canva Sans 1"/>
              </a:rPr>
              <a:t>RESPUESTA PATÓGENA DE LOS LINFOCITOS </a:t>
            </a:r>
            <a:r>
              <a:rPr lang="en-US" sz="2594" spc="25">
                <a:solidFill>
                  <a:srgbClr val="231F20"/>
                </a:solidFill>
                <a:latin typeface="Canva Sans 1 Bold"/>
              </a:rPr>
              <a:t>T</a:t>
            </a:r>
            <a:r>
              <a:rPr lang="en-US" sz="2594" spc="25">
                <a:solidFill>
                  <a:srgbClr val="231F20"/>
                </a:solidFill>
                <a:latin typeface="Canva Sans 1"/>
              </a:rPr>
              <a:t> Y FORMACIÓN DE GRANULOMAS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14361" y="972439"/>
            <a:ext cx="8659277" cy="92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532" spc="276">
                <a:solidFill>
                  <a:srgbClr val="F35000"/>
                </a:solidFill>
                <a:latin typeface="Canva Sans 1 Bold"/>
              </a:rPr>
              <a:t>Patogenia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14361" y="1846471"/>
            <a:ext cx="8832069" cy="514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13"/>
              </a:lnSpc>
            </a:pPr>
            <a:r>
              <a:rPr lang="en-US" sz="3009" spc="30">
                <a:solidFill>
                  <a:srgbClr val="231F20"/>
                </a:solidFill>
                <a:latin typeface="Canva Sans 1 Bold"/>
              </a:rPr>
              <a:t>MECANISMOS INMUNOPATOGÉNICOS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2021" y="1028700"/>
            <a:ext cx="7483515" cy="3569058"/>
            <a:chOff x="0" y="0"/>
            <a:chExt cx="9978020" cy="47587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615780" y="0"/>
              <a:ext cx="2746461" cy="2746461"/>
            </a:xfrm>
            <a:custGeom>
              <a:avLst/>
              <a:gdLst/>
              <a:ahLst/>
              <a:cxnLst/>
              <a:rect r="r" b="b" t="t" l="l"/>
              <a:pathLst>
                <a:path h="2746461" w="2746461">
                  <a:moveTo>
                    <a:pt x="0" y="0"/>
                  </a:moveTo>
                  <a:lnTo>
                    <a:pt x="2746460" y="0"/>
                  </a:lnTo>
                  <a:lnTo>
                    <a:pt x="2746460" y="2746461"/>
                  </a:lnTo>
                  <a:lnTo>
                    <a:pt x="0" y="274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3164345"/>
              <a:ext cx="9978020" cy="1594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6"/>
                </a:lnSpc>
              </a:pPr>
              <a:r>
                <a:rPr lang="en-US" sz="4833" spc="241">
                  <a:solidFill>
                    <a:srgbClr val="F47C00"/>
                  </a:solidFill>
                  <a:latin typeface="Canva Sans 1 Bold"/>
                </a:rPr>
                <a:t>Clasificar el tipo </a:t>
              </a:r>
            </a:p>
            <a:p>
              <a:pPr algn="ctr" marL="0" indent="0" lvl="0">
                <a:lnSpc>
                  <a:spcPts val="4446"/>
                </a:lnSpc>
              </a:pPr>
              <a:r>
                <a:rPr lang="en-US" sz="4833" spc="241">
                  <a:solidFill>
                    <a:srgbClr val="F47C00"/>
                  </a:solidFill>
                  <a:latin typeface="Canva Sans 1 Bold"/>
                </a:rPr>
                <a:t>de vasculitis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34465" y="1647044"/>
            <a:ext cx="978628" cy="991244"/>
          </a:xfrm>
          <a:custGeom>
            <a:avLst/>
            <a:gdLst/>
            <a:ahLst/>
            <a:cxnLst/>
            <a:rect r="r" b="b" t="t" l="l"/>
            <a:pathLst>
              <a:path h="991244" w="978628">
                <a:moveTo>
                  <a:pt x="0" y="0"/>
                </a:moveTo>
                <a:lnTo>
                  <a:pt x="978628" y="0"/>
                </a:lnTo>
                <a:lnTo>
                  <a:pt x="978628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82021" y="5067300"/>
            <a:ext cx="15277279" cy="2646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2"/>
              </a:lnSpc>
              <a:spcBef>
                <a:spcPct val="0"/>
              </a:spcBef>
            </a:pPr>
            <a:r>
              <a:rPr lang="en-US" sz="3794" spc="37">
                <a:solidFill>
                  <a:srgbClr val="F47C00"/>
                </a:solidFill>
                <a:latin typeface="Canva Sans 2"/>
                <a:ea typeface="Canva Sans 2"/>
              </a:rPr>
              <a:t>▪ O al menos aproximarse…</a:t>
            </a:r>
          </a:p>
          <a:p>
            <a:pPr algn="ctr">
              <a:lnSpc>
                <a:spcPts val="5312"/>
              </a:lnSpc>
              <a:spcBef>
                <a:spcPct val="0"/>
              </a:spcBef>
            </a:pPr>
            <a:r>
              <a:rPr lang="en-US" sz="3794" spc="37">
                <a:solidFill>
                  <a:srgbClr val="F47C00"/>
                </a:solidFill>
                <a:latin typeface="Canva Sans 2"/>
                <a:ea typeface="Canva Sans 2"/>
              </a:rPr>
              <a:t>▪ Tarea dificultosa en la práctica cotidiana…</a:t>
            </a:r>
          </a:p>
          <a:p>
            <a:pPr algn="ctr">
              <a:lnSpc>
                <a:spcPts val="5312"/>
              </a:lnSpc>
              <a:spcBef>
                <a:spcPct val="0"/>
              </a:spcBef>
            </a:pPr>
            <a:r>
              <a:rPr lang="en-US" sz="3794" spc="37">
                <a:solidFill>
                  <a:srgbClr val="F47C00"/>
                </a:solidFill>
                <a:latin typeface="Canva Sans 2"/>
                <a:ea typeface="Canva Sans 2"/>
              </a:rPr>
              <a:t>▪ Cuadros típicos, pero también solapados…</a:t>
            </a:r>
          </a:p>
          <a:p>
            <a:pPr algn="ctr">
              <a:lnSpc>
                <a:spcPts val="5312"/>
              </a:lnSpc>
              <a:spcBef>
                <a:spcPct val="0"/>
              </a:spcBef>
            </a:pPr>
            <a:r>
              <a:rPr lang="en-US" sz="3794" spc="37">
                <a:solidFill>
                  <a:srgbClr val="F47C00"/>
                </a:solidFill>
                <a:latin typeface="Canva Sans 2"/>
                <a:ea typeface="Canva Sans 2"/>
              </a:rPr>
              <a:t>▪ Para un tratamiento dirigido e individualizado…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30101"/>
            <a:ext cx="14966564" cy="9437538"/>
            <a:chOff x="0" y="0"/>
            <a:chExt cx="19955419" cy="125833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4406371"/>
              <a:ext cx="8177013" cy="8177013"/>
            </a:xfrm>
            <a:custGeom>
              <a:avLst/>
              <a:gdLst/>
              <a:ahLst/>
              <a:cxnLst/>
              <a:rect r="r" b="b" t="t" l="l"/>
              <a:pathLst>
                <a:path h="8177013" w="8177013">
                  <a:moveTo>
                    <a:pt x="0" y="0"/>
                  </a:moveTo>
                  <a:lnTo>
                    <a:pt x="8177013" y="0"/>
                  </a:lnTo>
                  <a:lnTo>
                    <a:pt x="8177013" y="8177013"/>
                  </a:lnTo>
                  <a:lnTo>
                    <a:pt x="0" y="8177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979286" y="955924"/>
              <a:ext cx="1304837" cy="1321658"/>
            </a:xfrm>
            <a:custGeom>
              <a:avLst/>
              <a:gdLst/>
              <a:ahLst/>
              <a:cxnLst/>
              <a:rect r="r" b="b" t="t" l="l"/>
              <a:pathLst>
                <a:path h="1321658" w="1304837">
                  <a:moveTo>
                    <a:pt x="0" y="0"/>
                  </a:moveTo>
                  <a:lnTo>
                    <a:pt x="1304837" y="0"/>
                  </a:lnTo>
                  <a:lnTo>
                    <a:pt x="1304837" y="1321658"/>
                  </a:lnTo>
                  <a:lnTo>
                    <a:pt x="0" y="132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883471" y="131465"/>
              <a:ext cx="14911595" cy="11476749"/>
            </a:xfrm>
            <a:custGeom>
              <a:avLst/>
              <a:gdLst/>
              <a:ahLst/>
              <a:cxnLst/>
              <a:rect r="r" b="b" t="t" l="l"/>
              <a:pathLst>
                <a:path h="11476749" w="14911595">
                  <a:moveTo>
                    <a:pt x="0" y="0"/>
                  </a:moveTo>
                  <a:lnTo>
                    <a:pt x="14911596" y="0"/>
                  </a:lnTo>
                  <a:lnTo>
                    <a:pt x="14911596" y="11476749"/>
                  </a:lnTo>
                  <a:lnTo>
                    <a:pt x="0" y="11476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grpSp>
          <p:nvGrpSpPr>
            <p:cNvPr name="Group 7" id="7"/>
            <p:cNvGrpSpPr/>
            <p:nvPr/>
          </p:nvGrpSpPr>
          <p:grpSpPr>
            <a:xfrm rot="0">
              <a:off x="5776564" y="10098584"/>
              <a:ext cx="4092889" cy="1704610"/>
              <a:chOff x="0" y="0"/>
              <a:chExt cx="808472" cy="336713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08472" cy="336713"/>
              </a:xfrm>
              <a:custGeom>
                <a:avLst/>
                <a:gdLst/>
                <a:ahLst/>
                <a:cxnLst/>
                <a:rect r="r" b="b" t="t" l="l"/>
                <a:pathLst>
                  <a:path h="336713" w="808472">
                    <a:moveTo>
                      <a:pt x="0" y="0"/>
                    </a:moveTo>
                    <a:lnTo>
                      <a:pt x="808472" y="0"/>
                    </a:lnTo>
                    <a:lnTo>
                      <a:pt x="808472" y="336713"/>
                    </a:lnTo>
                    <a:lnTo>
                      <a:pt x="0" y="336713"/>
                    </a:lnTo>
                    <a:close/>
                  </a:path>
                </a:pathLst>
              </a:custGeom>
              <a:solidFill>
                <a:srgbClr val="F35000">
                  <a:alpha val="13725"/>
                </a:srgbClr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808472" cy="3748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6500609" y="2489672"/>
              <a:ext cx="4662570" cy="1704610"/>
              <a:chOff x="0" y="0"/>
              <a:chExt cx="921002" cy="336713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921002" cy="336713"/>
              </a:xfrm>
              <a:custGeom>
                <a:avLst/>
                <a:gdLst/>
                <a:ahLst/>
                <a:cxnLst/>
                <a:rect r="r" b="b" t="t" l="l"/>
                <a:pathLst>
                  <a:path h="336713" w="921002">
                    <a:moveTo>
                      <a:pt x="0" y="0"/>
                    </a:moveTo>
                    <a:lnTo>
                      <a:pt x="921002" y="0"/>
                    </a:lnTo>
                    <a:lnTo>
                      <a:pt x="921002" y="336713"/>
                    </a:lnTo>
                    <a:lnTo>
                      <a:pt x="0" y="336713"/>
                    </a:lnTo>
                    <a:close/>
                  </a:path>
                </a:pathLst>
              </a:custGeom>
              <a:solidFill>
                <a:srgbClr val="F35000">
                  <a:alpha val="13725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921002" cy="3748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1348902" y="0"/>
              <a:ext cx="8606517" cy="10392826"/>
              <a:chOff x="0" y="0"/>
              <a:chExt cx="1700053" cy="205290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00053" cy="2052904"/>
              </a:xfrm>
              <a:custGeom>
                <a:avLst/>
                <a:gdLst/>
                <a:ahLst/>
                <a:cxnLst/>
                <a:rect r="r" b="b" t="t" l="l"/>
                <a:pathLst>
                  <a:path h="2052904" w="1700053">
                    <a:moveTo>
                      <a:pt x="0" y="0"/>
                    </a:moveTo>
                    <a:lnTo>
                      <a:pt x="1700053" y="0"/>
                    </a:lnTo>
                    <a:lnTo>
                      <a:pt x="1700053" y="2052904"/>
                    </a:lnTo>
                    <a:lnTo>
                      <a:pt x="0" y="2052904"/>
                    </a:lnTo>
                    <a:close/>
                  </a:path>
                </a:pathLst>
              </a:custGeom>
              <a:solidFill>
                <a:srgbClr val="F35000">
                  <a:alpha val="13725"/>
                </a:srgbClr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700053" cy="209100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0717921" y="0"/>
              <a:ext cx="630980" cy="609069"/>
              <a:chOff x="0" y="0"/>
              <a:chExt cx="124638" cy="12031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24638" cy="120310"/>
              </a:xfrm>
              <a:custGeom>
                <a:avLst/>
                <a:gdLst/>
                <a:ahLst/>
                <a:cxnLst/>
                <a:rect r="r" b="b" t="t" l="l"/>
                <a:pathLst>
                  <a:path h="120310" w="124638">
                    <a:moveTo>
                      <a:pt x="0" y="0"/>
                    </a:moveTo>
                    <a:lnTo>
                      <a:pt x="124638" y="0"/>
                    </a:lnTo>
                    <a:lnTo>
                      <a:pt x="124638" y="120310"/>
                    </a:lnTo>
                    <a:lnTo>
                      <a:pt x="0" y="120310"/>
                    </a:lnTo>
                    <a:close/>
                  </a:path>
                </a:pathLst>
              </a:custGeom>
              <a:solidFill>
                <a:srgbClr val="F35000">
                  <a:alpha val="13725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124638" cy="15841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0901947" y="8019426"/>
              <a:ext cx="446955" cy="609069"/>
              <a:chOff x="0" y="0"/>
              <a:chExt cx="88287" cy="12031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8287" cy="120310"/>
              </a:xfrm>
              <a:custGeom>
                <a:avLst/>
                <a:gdLst/>
                <a:ahLst/>
                <a:cxnLst/>
                <a:rect r="r" b="b" t="t" l="l"/>
                <a:pathLst>
                  <a:path h="120310" w="88287">
                    <a:moveTo>
                      <a:pt x="0" y="0"/>
                    </a:moveTo>
                    <a:lnTo>
                      <a:pt x="88287" y="0"/>
                    </a:lnTo>
                    <a:lnTo>
                      <a:pt x="88287" y="120310"/>
                    </a:lnTo>
                    <a:lnTo>
                      <a:pt x="0" y="120310"/>
                    </a:lnTo>
                    <a:close/>
                  </a:path>
                </a:pathLst>
              </a:custGeom>
              <a:solidFill>
                <a:srgbClr val="F35000">
                  <a:alpha val="13725"/>
                </a:srgbClr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88287" cy="15841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785528">
            <a:off x="4458682" y="2707701"/>
            <a:ext cx="3348155" cy="2260005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4234880"/>
            <a:ext cx="6132760" cy="6132760"/>
          </a:xfrm>
          <a:custGeom>
            <a:avLst/>
            <a:gdLst/>
            <a:ahLst/>
            <a:cxnLst/>
            <a:rect r="r" b="b" t="t" l="l"/>
            <a:pathLst>
              <a:path h="6132760" w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27072" y="-871408"/>
            <a:ext cx="3471959" cy="1900108"/>
          </a:xfrm>
          <a:custGeom>
            <a:avLst/>
            <a:gdLst/>
            <a:ahLst/>
            <a:cxnLst/>
            <a:rect r="r" b="b" t="t" l="l"/>
            <a:pathLst>
              <a:path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234465" y="1647044"/>
            <a:ext cx="978628" cy="991244"/>
          </a:xfrm>
          <a:custGeom>
            <a:avLst/>
            <a:gdLst/>
            <a:ahLst/>
            <a:cxnLst/>
            <a:rect r="r" b="b" t="t" l="l"/>
            <a:pathLst>
              <a:path h="991244" w="978628">
                <a:moveTo>
                  <a:pt x="0" y="0"/>
                </a:moveTo>
                <a:lnTo>
                  <a:pt x="978628" y="0"/>
                </a:lnTo>
                <a:lnTo>
                  <a:pt x="978628" y="991244"/>
                </a:lnTo>
                <a:lnTo>
                  <a:pt x="0" y="99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5400000">
            <a:off x="10483369" y="2737294"/>
            <a:ext cx="3286016" cy="2218061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5931560" y="970273"/>
            <a:ext cx="6424880" cy="992595"/>
            <a:chOff x="0" y="0"/>
            <a:chExt cx="1692150" cy="2614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92150" cy="261424"/>
            </a:xfrm>
            <a:custGeom>
              <a:avLst/>
              <a:gdLst/>
              <a:ahLst/>
              <a:cxnLst/>
              <a:rect r="r" b="b" t="t" l="l"/>
              <a:pathLst>
                <a:path h="261424" w="1692150">
                  <a:moveTo>
                    <a:pt x="0" y="0"/>
                  </a:moveTo>
                  <a:lnTo>
                    <a:pt x="1692150" y="0"/>
                  </a:lnTo>
                  <a:lnTo>
                    <a:pt x="1692150" y="261424"/>
                  </a:lnTo>
                  <a:lnTo>
                    <a:pt x="0" y="261424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1692150" cy="347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3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Sospecha de vasculitis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797838" y="2957376"/>
            <a:ext cx="4692324" cy="1501085"/>
            <a:chOff x="0" y="0"/>
            <a:chExt cx="6256432" cy="2001446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657324" y="0"/>
              <a:ext cx="4985605" cy="2001446"/>
              <a:chOff x="0" y="0"/>
              <a:chExt cx="984811" cy="39534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984811" cy="395347"/>
              </a:xfrm>
              <a:custGeom>
                <a:avLst/>
                <a:gdLst/>
                <a:ahLst/>
                <a:cxnLst/>
                <a:rect r="r" b="b" t="t" l="l"/>
                <a:pathLst>
                  <a:path h="395347" w="984811">
                    <a:moveTo>
                      <a:pt x="0" y="0"/>
                    </a:moveTo>
                    <a:lnTo>
                      <a:pt x="984811" y="0"/>
                    </a:lnTo>
                    <a:lnTo>
                      <a:pt x="984811" y="395347"/>
                    </a:lnTo>
                    <a:lnTo>
                      <a:pt x="0" y="395347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984811" cy="43344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66573"/>
              <a:ext cx="6256432" cy="1536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Establecer el</a:t>
              </a:r>
            </a:p>
            <a:p>
              <a:pPr algn="ctr">
                <a:lnSpc>
                  <a:spcPts val="4462"/>
                </a:lnSpc>
              </a:pPr>
              <a:r>
                <a:rPr lang="en-US" sz="4094" spc="40">
                  <a:solidFill>
                    <a:srgbClr val="FFFFFF"/>
                  </a:solidFill>
                  <a:latin typeface="Canva Sans 2 Bold"/>
                </a:rPr>
                <a:t>diagnóstico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04472" y="2142666"/>
            <a:ext cx="3952834" cy="3346667"/>
            <a:chOff x="0" y="0"/>
            <a:chExt cx="5270445" cy="4462222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5270445" cy="1710019"/>
              <a:chOff x="0" y="0"/>
              <a:chExt cx="1041076" cy="33778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41076" cy="337782"/>
              </a:xfrm>
              <a:custGeom>
                <a:avLst/>
                <a:gdLst/>
                <a:ahLst/>
                <a:cxnLst/>
                <a:rect r="r" b="b" t="t" l="l"/>
                <a:pathLst>
                  <a:path h="337782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337782"/>
                    </a:lnTo>
                    <a:lnTo>
                      <a:pt x="0" y="337782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38100"/>
                <a:ext cx="1041076" cy="2996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Manifestaciones</a:t>
                </a:r>
              </a:p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clínicas</a:t>
                </a: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091803"/>
              <a:ext cx="5270445" cy="2370419"/>
              <a:chOff x="0" y="0"/>
              <a:chExt cx="1041076" cy="46823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41076" cy="468231"/>
              </a:xfrm>
              <a:custGeom>
                <a:avLst/>
                <a:gdLst/>
                <a:ahLst/>
                <a:cxnLst/>
                <a:rect r="r" b="b" t="t" l="l"/>
                <a:pathLst>
                  <a:path h="46823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68231"/>
                    </a:lnTo>
                    <a:lnTo>
                      <a:pt x="0" y="46823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38100"/>
                <a:ext cx="1041076" cy="4301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Laboratorio </a:t>
                </a: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cultivos anticuerpos</a:t>
                </a: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2528387" y="2142666"/>
            <a:ext cx="3955761" cy="3346667"/>
            <a:chOff x="0" y="0"/>
            <a:chExt cx="5274348" cy="4462222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3903" y="0"/>
              <a:ext cx="5270445" cy="2033661"/>
              <a:chOff x="0" y="0"/>
              <a:chExt cx="1041076" cy="40171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Biopsia: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cutánea,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renal, nervio...</a:t>
                </a: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2428561"/>
              <a:ext cx="5270445" cy="2033661"/>
              <a:chOff x="0" y="0"/>
              <a:chExt cx="1041076" cy="40171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041076" cy="401711"/>
              </a:xfrm>
              <a:custGeom>
                <a:avLst/>
                <a:gdLst/>
                <a:ahLst/>
                <a:cxnLst/>
                <a:rect r="r" b="b" t="t" l="l"/>
                <a:pathLst>
                  <a:path h="401711" w="1041076">
                    <a:moveTo>
                      <a:pt x="0" y="0"/>
                    </a:moveTo>
                    <a:lnTo>
                      <a:pt x="1041076" y="0"/>
                    </a:lnTo>
                    <a:lnTo>
                      <a:pt x="1041076" y="401711"/>
                    </a:lnTo>
                    <a:lnTo>
                      <a:pt x="0" y="401711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38100"/>
                <a:ext cx="1041076" cy="3636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24"/>
                  </a:lnSpc>
                </a:pPr>
                <a:r>
                  <a:rPr lang="en-US" sz="3600" spc="36">
                    <a:solidFill>
                      <a:srgbClr val="FFFFFF"/>
                    </a:solidFill>
                    <a:latin typeface="Canva Sans 2"/>
                  </a:rPr>
                  <a:t>Imágenes: </a:t>
                </a:r>
              </a:p>
              <a:p>
                <a:pPr algn="ctr">
                  <a:lnSpc>
                    <a:spcPts val="3051"/>
                  </a:lnSpc>
                </a:pP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Rx,TAC,</a:t>
                </a:r>
                <a:r>
                  <a:rPr lang="en-US" sz="2799" spc="27">
                    <a:solidFill>
                      <a:srgbClr val="FFFFFF"/>
                    </a:solidFill>
                    <a:latin typeface="Canva Sans 2"/>
                  </a:rPr>
                  <a:t>RMN, angioRMN...</a:t>
                </a:r>
              </a:p>
            </p:txBody>
          </p:sp>
        </p:grpSp>
      </p:grpSp>
      <p:grpSp>
        <p:nvGrpSpPr>
          <p:cNvPr name="Group 29" id="29"/>
          <p:cNvGrpSpPr/>
          <p:nvPr/>
        </p:nvGrpSpPr>
        <p:grpSpPr>
          <a:xfrm rot="0">
            <a:off x="2943029" y="6125745"/>
            <a:ext cx="5561498" cy="1407463"/>
            <a:chOff x="0" y="0"/>
            <a:chExt cx="7415331" cy="1876617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7415331" cy="1876617"/>
              <a:chOff x="0" y="0"/>
              <a:chExt cx="1464757" cy="37069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464757" cy="370690"/>
              </a:xfrm>
              <a:custGeom>
                <a:avLst/>
                <a:gdLst/>
                <a:ahLst/>
                <a:cxnLst/>
                <a:rect r="r" b="b" t="t" l="l"/>
                <a:pathLst>
                  <a:path h="370690" w="1464757">
                    <a:moveTo>
                      <a:pt x="0" y="0"/>
                    </a:moveTo>
                    <a:lnTo>
                      <a:pt x="1464757" y="0"/>
                    </a:lnTo>
                    <a:lnTo>
                      <a:pt x="1464757" y="370690"/>
                    </a:lnTo>
                    <a:lnTo>
                      <a:pt x="0" y="37069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1464757" cy="4087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264474"/>
              <a:ext cx="7415331" cy="14537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Descartar infecciones,</a:t>
              </a:r>
            </a:p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neoplasias, otras EAS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575691" y="6125745"/>
            <a:ext cx="5561498" cy="1407463"/>
            <a:chOff x="0" y="0"/>
            <a:chExt cx="7415331" cy="1876617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7415331" cy="1876617"/>
              <a:chOff x="0" y="0"/>
              <a:chExt cx="1464757" cy="37069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464757" cy="370690"/>
              </a:xfrm>
              <a:custGeom>
                <a:avLst/>
                <a:gdLst/>
                <a:ahLst/>
                <a:cxnLst/>
                <a:rect r="r" b="b" t="t" l="l"/>
                <a:pathLst>
                  <a:path h="370690" w="1464757">
                    <a:moveTo>
                      <a:pt x="0" y="0"/>
                    </a:moveTo>
                    <a:lnTo>
                      <a:pt x="1464757" y="0"/>
                    </a:lnTo>
                    <a:lnTo>
                      <a:pt x="1464757" y="370690"/>
                    </a:lnTo>
                    <a:lnTo>
                      <a:pt x="0" y="37069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38100"/>
                <a:ext cx="1464757" cy="4087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0" y="264474"/>
              <a:ext cx="7415331" cy="14537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Clasificar tipo de</a:t>
              </a:r>
            </a:p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vasculitis y extensión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2976557" y="7753894"/>
            <a:ext cx="5561498" cy="1407463"/>
            <a:chOff x="0" y="0"/>
            <a:chExt cx="7415331" cy="1876617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7415331" cy="1876617"/>
              <a:chOff x="0" y="0"/>
              <a:chExt cx="1464757" cy="37069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1464757" cy="370690"/>
              </a:xfrm>
              <a:custGeom>
                <a:avLst/>
                <a:gdLst/>
                <a:ahLst/>
                <a:cxnLst/>
                <a:rect r="r" b="b" t="t" l="l"/>
                <a:pathLst>
                  <a:path h="370690" w="1464757">
                    <a:moveTo>
                      <a:pt x="0" y="0"/>
                    </a:moveTo>
                    <a:lnTo>
                      <a:pt x="1464757" y="0"/>
                    </a:lnTo>
                    <a:lnTo>
                      <a:pt x="1464757" y="370690"/>
                    </a:lnTo>
                    <a:lnTo>
                      <a:pt x="0" y="37069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38100"/>
                <a:ext cx="1464757" cy="4087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43" id="43"/>
            <p:cNvSpPr txBox="true"/>
            <p:nvPr/>
          </p:nvSpPr>
          <p:spPr>
            <a:xfrm rot="0">
              <a:off x="0" y="264474"/>
              <a:ext cx="7415331" cy="14537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Tratamiento: </a:t>
              </a:r>
              <a:r>
                <a:rPr lang="en-US" sz="3694" spc="36">
                  <a:solidFill>
                    <a:srgbClr val="FFFFFF"/>
                  </a:solidFill>
                  <a:latin typeface="Canva Sans 2"/>
                </a:rPr>
                <a:t>dirigido a</a:t>
              </a:r>
            </a:p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"/>
                </a:rPr>
                <a:t>enfermedad primaria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575691" y="7753894"/>
            <a:ext cx="5561498" cy="1407463"/>
            <a:chOff x="0" y="0"/>
            <a:chExt cx="7415331" cy="1876617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0" y="0"/>
              <a:ext cx="7415331" cy="1876617"/>
              <a:chOff x="0" y="0"/>
              <a:chExt cx="1464757" cy="37069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464757" cy="370690"/>
              </a:xfrm>
              <a:custGeom>
                <a:avLst/>
                <a:gdLst/>
                <a:ahLst/>
                <a:cxnLst/>
                <a:rect r="r" b="b" t="t" l="l"/>
                <a:pathLst>
                  <a:path h="370690" w="1464757">
                    <a:moveTo>
                      <a:pt x="0" y="0"/>
                    </a:moveTo>
                    <a:lnTo>
                      <a:pt x="1464757" y="0"/>
                    </a:lnTo>
                    <a:lnTo>
                      <a:pt x="1464757" y="370690"/>
                    </a:lnTo>
                    <a:lnTo>
                      <a:pt x="0" y="370690"/>
                    </a:lnTo>
                    <a:close/>
                  </a:path>
                </a:pathLst>
              </a:custGeom>
              <a:solidFill>
                <a:srgbClr val="F47C00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38100"/>
                <a:ext cx="1464757" cy="4087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32"/>
                  </a:lnSpc>
                </a:pP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0" y="264474"/>
              <a:ext cx="7415331" cy="14537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 Bold"/>
                </a:rPr>
                <a:t>Tratamiento</a:t>
              </a:r>
              <a:r>
                <a:rPr lang="en-US" sz="3694" spc="36">
                  <a:solidFill>
                    <a:srgbClr val="FFFFFF"/>
                  </a:solidFill>
                  <a:latin typeface="Canva Sans 2"/>
                </a:rPr>
                <a:t>: tipo de</a:t>
              </a:r>
            </a:p>
            <a:p>
              <a:pPr algn="ctr">
                <a:lnSpc>
                  <a:spcPts val="4285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"/>
                </a:rPr>
                <a:t>vasculitis y gravedad</a:t>
              </a:r>
            </a:p>
          </p:txBody>
        </p:sp>
      </p:grpSp>
      <p:pic>
        <p:nvPicPr>
          <p:cNvPr name="Picture 49" id="4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028700" y="5713449"/>
            <a:ext cx="16230600" cy="381419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2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04903" y="1028700"/>
            <a:ext cx="6906986" cy="8229600"/>
          </a:xfrm>
          <a:custGeom>
            <a:avLst/>
            <a:gdLst/>
            <a:ahLst/>
            <a:cxnLst/>
            <a:rect r="r" b="b" t="t" l="l"/>
            <a:pathLst>
              <a:path h="8229600" w="6906986">
                <a:moveTo>
                  <a:pt x="0" y="0"/>
                </a:moveTo>
                <a:lnTo>
                  <a:pt x="6906986" y="0"/>
                </a:lnTo>
                <a:lnTo>
                  <a:pt x="69069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3109746"/>
            <a:ext cx="7177254" cy="7177254"/>
            <a:chOff x="0" y="0"/>
            <a:chExt cx="3282950" cy="3282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271" t="0" r="-21271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5400000">
            <a:off x="16399378" y="-227355"/>
            <a:ext cx="2512109" cy="2512109"/>
          </a:xfrm>
          <a:custGeom>
            <a:avLst/>
            <a:gdLst/>
            <a:ahLst/>
            <a:cxnLst/>
            <a:rect r="r" b="b" t="t" l="l"/>
            <a:pathLst>
              <a:path h="2512109" w="2512109">
                <a:moveTo>
                  <a:pt x="0" y="0"/>
                </a:moveTo>
                <a:lnTo>
                  <a:pt x="2512110" y="0"/>
                </a:lnTo>
                <a:lnTo>
                  <a:pt x="2512110" y="2512110"/>
                </a:lnTo>
                <a:lnTo>
                  <a:pt x="0" y="25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45802" y="4600671"/>
            <a:ext cx="1598198" cy="1598198"/>
          </a:xfrm>
          <a:custGeom>
            <a:avLst/>
            <a:gdLst/>
            <a:ahLst/>
            <a:cxnLst/>
            <a:rect r="r" b="b" t="t" l="l"/>
            <a:pathLst>
              <a:path h="1598198" w="1598198">
                <a:moveTo>
                  <a:pt x="0" y="0"/>
                </a:moveTo>
                <a:lnTo>
                  <a:pt x="1598198" y="0"/>
                </a:lnTo>
                <a:lnTo>
                  <a:pt x="1598198" y="1598197"/>
                </a:lnTo>
                <a:lnTo>
                  <a:pt x="0" y="15981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297984" y="4794263"/>
            <a:ext cx="7961316" cy="136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32"/>
              </a:lnSpc>
            </a:pPr>
            <a:r>
              <a:rPr lang="en-US" sz="2594" spc="25">
                <a:solidFill>
                  <a:srgbClr val="F47C00"/>
                </a:solidFill>
                <a:latin typeface="Canva Sans 1 Bold"/>
              </a:rPr>
              <a:t>INFILTRACIÓN</a:t>
            </a:r>
            <a:r>
              <a:rPr lang="en-US" sz="2594" spc="25">
                <a:solidFill>
                  <a:srgbClr val="231F20"/>
                </a:solidFill>
                <a:latin typeface="Canva Sans 1"/>
              </a:rPr>
              <a:t> DE LA PARED DE LOS VASOS SANGUÍNEOS O DEL TEJIDO CIRCUNDANTE POR </a:t>
            </a:r>
            <a:r>
              <a:rPr lang="en-US" sz="2594" spc="25">
                <a:solidFill>
                  <a:srgbClr val="F47C00"/>
                </a:solidFill>
                <a:latin typeface="Canva Sans 1 Bold"/>
              </a:rPr>
              <a:t>MICROORGANISMOS </a:t>
            </a:r>
            <a:r>
              <a:rPr lang="en-US" sz="2594" spc="25">
                <a:solidFill>
                  <a:srgbClr val="231F20"/>
                </a:solidFill>
                <a:latin typeface="Canva Sans 1"/>
              </a:rPr>
              <a:t>(VHB, VHC)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545802" y="7032921"/>
            <a:ext cx="1598198" cy="1598198"/>
          </a:xfrm>
          <a:custGeom>
            <a:avLst/>
            <a:gdLst/>
            <a:ahLst/>
            <a:cxnLst/>
            <a:rect r="r" b="b" t="t" l="l"/>
            <a:pathLst>
              <a:path h="1598198" w="1598198">
                <a:moveTo>
                  <a:pt x="0" y="0"/>
                </a:moveTo>
                <a:lnTo>
                  <a:pt x="1598198" y="0"/>
                </a:lnTo>
                <a:lnTo>
                  <a:pt x="1598198" y="1598198"/>
                </a:lnTo>
                <a:lnTo>
                  <a:pt x="0" y="159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7566680" y="4985957"/>
            <a:ext cx="1556443" cy="785870"/>
          </a:xfrm>
          <a:custGeom>
            <a:avLst/>
            <a:gdLst/>
            <a:ahLst/>
            <a:cxnLst/>
            <a:rect r="r" b="b" t="t" l="l"/>
            <a:pathLst>
              <a:path h="785870" w="1556443">
                <a:moveTo>
                  <a:pt x="0" y="0"/>
                </a:moveTo>
                <a:lnTo>
                  <a:pt x="1556442" y="0"/>
                </a:lnTo>
                <a:lnTo>
                  <a:pt x="1556442" y="785870"/>
                </a:lnTo>
                <a:lnTo>
                  <a:pt x="0" y="7858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142" r="-110548" b="-1674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48418" y="7032921"/>
            <a:ext cx="1495582" cy="1412173"/>
          </a:xfrm>
          <a:custGeom>
            <a:avLst/>
            <a:gdLst/>
            <a:ahLst/>
            <a:cxnLst/>
            <a:rect r="r" b="b" t="t" l="l"/>
            <a:pathLst>
              <a:path h="1412173" w="1495582">
                <a:moveTo>
                  <a:pt x="0" y="0"/>
                </a:moveTo>
                <a:lnTo>
                  <a:pt x="1495582" y="0"/>
                </a:lnTo>
                <a:lnTo>
                  <a:pt x="1495582" y="1412174"/>
                </a:lnTo>
                <a:lnTo>
                  <a:pt x="0" y="1412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4571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297984" y="7268270"/>
            <a:ext cx="7961316" cy="905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32"/>
              </a:lnSpc>
            </a:pPr>
            <a:r>
              <a:rPr lang="en-US" sz="2594" spc="25">
                <a:solidFill>
                  <a:srgbClr val="F47C00"/>
                </a:solidFill>
                <a:latin typeface="Canva Sans 1 Bold"/>
              </a:rPr>
              <a:t>INVASIÓN</a:t>
            </a:r>
            <a:r>
              <a:rPr lang="en-US" sz="2594" spc="25">
                <a:solidFill>
                  <a:srgbClr val="231F20"/>
                </a:solidFill>
                <a:latin typeface="Canva Sans 1"/>
              </a:rPr>
              <a:t> DIRECTA DE LA PARED DEL VASO SANGUINEO POR LAS </a:t>
            </a:r>
            <a:r>
              <a:rPr lang="en-US" sz="2594" spc="25">
                <a:solidFill>
                  <a:srgbClr val="F47C00"/>
                </a:solidFill>
                <a:latin typeface="Canva Sans 1 Bold"/>
              </a:rPr>
              <a:t>CÉLULAS NEOPLÁSICAS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814361" y="972439"/>
            <a:ext cx="8659277" cy="92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532" spc="276">
                <a:solidFill>
                  <a:srgbClr val="F35000"/>
                </a:solidFill>
                <a:latin typeface="Canva Sans 1 Bold"/>
              </a:rPr>
              <a:t>Patogenia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14361" y="1846471"/>
            <a:ext cx="8832069" cy="514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13"/>
              </a:lnSpc>
            </a:pPr>
            <a:r>
              <a:rPr lang="en-US" sz="3009" spc="30">
                <a:solidFill>
                  <a:srgbClr val="231F20"/>
                </a:solidFill>
                <a:latin typeface="Canva Sans 1 Bold"/>
              </a:rPr>
              <a:t>MECANISMOS NO INMUNOPATOGÉNICOS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544818" cy="10287000"/>
            <a:chOff x="0" y="0"/>
            <a:chExt cx="146036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6036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60363">
                  <a:moveTo>
                    <a:pt x="0" y="0"/>
                  </a:moveTo>
                  <a:lnTo>
                    <a:pt x="1460363" y="0"/>
                  </a:lnTo>
                  <a:lnTo>
                    <a:pt x="14603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460363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371231" y="1211127"/>
            <a:ext cx="3573978" cy="1078257"/>
            <a:chOff x="0" y="0"/>
            <a:chExt cx="1347049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47049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  <a:r>
                <a:rPr lang="en-US" sz="2594" spc="25">
                  <a:solidFill>
                    <a:srgbClr val="FFFFFF"/>
                  </a:solidFill>
                  <a:latin typeface="Canva Sans 2"/>
                </a:rPr>
                <a:t>Sospechar 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564443" y="2853964"/>
            <a:ext cx="3573978" cy="1078257"/>
            <a:chOff x="0" y="0"/>
            <a:chExt cx="1347049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47625"/>
              <a:ext cx="1347049" cy="3587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6"/>
                </a:lnSpc>
              </a:pPr>
              <a:r>
                <a:rPr lang="en-US" sz="2594" spc="25">
                  <a:solidFill>
                    <a:srgbClr val="FFFFFF"/>
                  </a:solidFill>
                  <a:latin typeface="Canva Sans 2"/>
                </a:rPr>
                <a:t>Estudios complementarios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154722" y="4717153"/>
            <a:ext cx="3573978" cy="1078257"/>
            <a:chOff x="0" y="0"/>
            <a:chExt cx="1347049" cy="406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47625"/>
              <a:ext cx="1347049" cy="3587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6"/>
                </a:lnSpc>
              </a:pPr>
              <a:r>
                <a:rPr lang="en-US" sz="2594" spc="25">
                  <a:solidFill>
                    <a:srgbClr val="FFFFFF"/>
                  </a:solidFill>
                  <a:latin typeface="Canva Sans 2"/>
                </a:rPr>
                <a:t>Excluir de causas secundarias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574187" y="6357385"/>
            <a:ext cx="3573978" cy="1078257"/>
            <a:chOff x="0" y="0"/>
            <a:chExt cx="1347049" cy="406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347049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  <a:r>
                <a:rPr lang="en-US" sz="2594" spc="25">
                  <a:solidFill>
                    <a:srgbClr val="FFFFFF"/>
                  </a:solidFill>
                  <a:latin typeface="Canva Sans 2"/>
                </a:rPr>
                <a:t>Clasificar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367733" y="7997617"/>
            <a:ext cx="3573978" cy="1078257"/>
            <a:chOff x="0" y="0"/>
            <a:chExt cx="1347049" cy="406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347049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  <a:r>
                <a:rPr lang="en-US" sz="2594" spc="25">
                  <a:solidFill>
                    <a:srgbClr val="FFFFFF"/>
                  </a:solidFill>
                  <a:latin typeface="Canva Sans 2"/>
                </a:rPr>
                <a:t>Tratar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1605981">
            <a:off x="8151410" y="7740217"/>
            <a:ext cx="1985179" cy="560813"/>
          </a:xfrm>
          <a:custGeom>
            <a:avLst/>
            <a:gdLst/>
            <a:ahLst/>
            <a:cxnLst/>
            <a:rect r="r" b="b" t="t" l="l"/>
            <a:pathLst>
              <a:path h="560813" w="1985179">
                <a:moveTo>
                  <a:pt x="0" y="0"/>
                </a:moveTo>
                <a:lnTo>
                  <a:pt x="1985180" y="0"/>
                </a:lnTo>
                <a:lnTo>
                  <a:pt x="1985180" y="560813"/>
                </a:lnTo>
                <a:lnTo>
                  <a:pt x="0" y="560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7851052">
            <a:off x="8443408" y="2172271"/>
            <a:ext cx="1985179" cy="560813"/>
          </a:xfrm>
          <a:custGeom>
            <a:avLst/>
            <a:gdLst/>
            <a:ahLst/>
            <a:cxnLst/>
            <a:rect r="r" b="b" t="t" l="l"/>
            <a:pathLst>
              <a:path h="560813" w="1985179">
                <a:moveTo>
                  <a:pt x="1985180" y="0"/>
                </a:moveTo>
                <a:lnTo>
                  <a:pt x="0" y="0"/>
                </a:lnTo>
                <a:lnTo>
                  <a:pt x="0" y="560813"/>
                </a:lnTo>
                <a:lnTo>
                  <a:pt x="1985180" y="560813"/>
                </a:lnTo>
                <a:lnTo>
                  <a:pt x="19851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587605" y="5041782"/>
            <a:ext cx="1567117" cy="428998"/>
          </a:xfrm>
          <a:custGeom>
            <a:avLst/>
            <a:gdLst/>
            <a:ahLst/>
            <a:cxnLst/>
            <a:rect r="r" b="b" t="t" l="l"/>
            <a:pathLst>
              <a:path h="428998" w="1567117">
                <a:moveTo>
                  <a:pt x="0" y="0"/>
                </a:moveTo>
                <a:lnTo>
                  <a:pt x="1567117" y="0"/>
                </a:lnTo>
                <a:lnTo>
                  <a:pt x="1567117" y="428999"/>
                </a:lnTo>
                <a:lnTo>
                  <a:pt x="0" y="428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482789">
            <a:off x="9979414" y="3451084"/>
            <a:ext cx="1567117" cy="428998"/>
          </a:xfrm>
          <a:custGeom>
            <a:avLst/>
            <a:gdLst/>
            <a:ahLst/>
            <a:cxnLst/>
            <a:rect r="r" b="b" t="t" l="l"/>
            <a:pathLst>
              <a:path h="428998" w="1567117">
                <a:moveTo>
                  <a:pt x="0" y="0"/>
                </a:moveTo>
                <a:lnTo>
                  <a:pt x="1567117" y="0"/>
                </a:lnTo>
                <a:lnTo>
                  <a:pt x="1567117" y="428998"/>
                </a:lnTo>
                <a:lnTo>
                  <a:pt x="0" y="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963931">
            <a:off x="9883676" y="6515409"/>
            <a:ext cx="1567117" cy="428998"/>
          </a:xfrm>
          <a:custGeom>
            <a:avLst/>
            <a:gdLst/>
            <a:ahLst/>
            <a:cxnLst/>
            <a:rect r="r" b="b" t="t" l="l"/>
            <a:pathLst>
              <a:path h="428998" w="1567117">
                <a:moveTo>
                  <a:pt x="0" y="0"/>
                </a:moveTo>
                <a:lnTo>
                  <a:pt x="1567117" y="0"/>
                </a:lnTo>
                <a:lnTo>
                  <a:pt x="1567117" y="428998"/>
                </a:lnTo>
                <a:lnTo>
                  <a:pt x="0" y="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6570969" y="3393093"/>
            <a:ext cx="3726378" cy="3726378"/>
            <a:chOff x="0" y="0"/>
            <a:chExt cx="4968504" cy="4968504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4968504" cy="4968504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7221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332"/>
                  </a:lnSpc>
                </a:pPr>
              </a:p>
            </p:txBody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37672" y="37682"/>
              <a:ext cx="4893159" cy="4893139"/>
              <a:chOff x="0" y="0"/>
              <a:chExt cx="6350000" cy="634997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626" t="0" r="-24626" b="0"/>
                </a:stretch>
              </a:blipFill>
            </p:spPr>
          </p:sp>
        </p:grpSp>
      </p:grpSp>
      <p:sp>
        <p:nvSpPr>
          <p:cNvPr name="TextBox 31" id="31"/>
          <p:cNvSpPr txBox="true"/>
          <p:nvPr/>
        </p:nvSpPr>
        <p:spPr>
          <a:xfrm rot="0">
            <a:off x="0" y="2840780"/>
            <a:ext cx="5544818" cy="92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532" spc="276">
                <a:solidFill>
                  <a:srgbClr val="FDFBFB"/>
                </a:solidFill>
                <a:latin typeface="Canva Sans 1 Bold"/>
              </a:rPr>
              <a:t>Diagnóstico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242369"/>
            <a:ext cx="18288000" cy="2044631"/>
            <a:chOff x="0" y="0"/>
            <a:chExt cx="4816593" cy="5385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38504"/>
            </a:xfrm>
            <a:custGeom>
              <a:avLst/>
              <a:gdLst/>
              <a:ahLst/>
              <a:cxnLst/>
              <a:rect r="r" b="b" t="t" l="l"/>
              <a:pathLst>
                <a:path h="53850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38504"/>
                  </a:lnTo>
                  <a:lnTo>
                    <a:pt x="0" y="538504"/>
                  </a:ln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956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904469" y="1028700"/>
            <a:ext cx="2534336" cy="1689557"/>
          </a:xfrm>
          <a:custGeom>
            <a:avLst/>
            <a:gdLst/>
            <a:ahLst/>
            <a:cxnLst/>
            <a:rect r="r" b="b" t="t" l="l"/>
            <a:pathLst>
              <a:path h="1689557" w="2534336">
                <a:moveTo>
                  <a:pt x="0" y="0"/>
                </a:moveTo>
                <a:lnTo>
                  <a:pt x="2534335" y="0"/>
                </a:lnTo>
                <a:lnTo>
                  <a:pt x="2534335" y="1689557"/>
                </a:lnTo>
                <a:lnTo>
                  <a:pt x="0" y="1689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46211" t="0" r="25708" b="0"/>
          <a:stretch>
            <a:fillRect/>
          </a:stretch>
        </p:blipFill>
        <p:spPr>
          <a:xfrm flipH="false" flipV="false" rot="0">
            <a:off x="644190" y="1028700"/>
            <a:ext cx="4368317" cy="877954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6848311" y="942975"/>
            <a:ext cx="7337695" cy="92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35"/>
              </a:lnSpc>
              <a:spcBef>
                <a:spcPct val="0"/>
              </a:spcBef>
            </a:pPr>
            <a:r>
              <a:rPr lang="en-US" sz="5532" spc="276">
                <a:solidFill>
                  <a:srgbClr val="F47C00"/>
                </a:solidFill>
                <a:latin typeface="Canva Sans 1 Bold"/>
              </a:rPr>
              <a:t>Sospecha clínica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081081" y="2106159"/>
            <a:ext cx="9644512" cy="91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94" spc="30">
                <a:solidFill>
                  <a:srgbClr val="000000"/>
                </a:solidFill>
                <a:latin typeface="Canva Sans 2 Bold"/>
                <a:ea typeface="Canva Sans 2 Bold"/>
              </a:rPr>
              <a:t>▪ Paciente moderada o gravemente enfermo</a:t>
            </a:r>
          </a:p>
          <a:p>
            <a:pPr algn="ctr">
              <a:lnSpc>
                <a:spcPts val="3682"/>
              </a:lnSpc>
            </a:pPr>
            <a:r>
              <a:rPr lang="en-US" sz="3094" spc="30">
                <a:solidFill>
                  <a:srgbClr val="000000"/>
                </a:solidFill>
                <a:latin typeface="Canva Sans 2 Bold"/>
                <a:ea typeface="Canva Sans 2 Bold"/>
              </a:rPr>
              <a:t>▪ Cuadro “generalmente” subagudo y sistémico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5681063" y="4274867"/>
            <a:ext cx="10783949" cy="1737266"/>
            <a:chOff x="0" y="0"/>
            <a:chExt cx="14378599" cy="231635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86874"/>
              <a:ext cx="4471133" cy="2229480"/>
              <a:chOff x="0" y="0"/>
              <a:chExt cx="1046652" cy="521901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554041" y="645354"/>
              <a:ext cx="3358292" cy="1074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24">
                  <a:solidFill>
                    <a:srgbClr val="000000"/>
                  </a:solidFill>
                  <a:latin typeface="Canva Sans 2"/>
                </a:rPr>
                <a:t>Fiebre de origen desconocido</a:t>
              </a:r>
            </a:p>
          </p:txBody>
        </p:sp>
        <p:grpSp>
          <p:nvGrpSpPr>
            <p:cNvPr name="Group 14" id="14"/>
            <p:cNvGrpSpPr/>
            <p:nvPr/>
          </p:nvGrpSpPr>
          <p:grpSpPr>
            <a:xfrm rot="0">
              <a:off x="4953733" y="43437"/>
              <a:ext cx="4471133" cy="2229480"/>
              <a:chOff x="0" y="0"/>
              <a:chExt cx="1046652" cy="521901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5448217" y="645354"/>
              <a:ext cx="3358292" cy="1074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24">
                  <a:solidFill>
                    <a:srgbClr val="000000"/>
                  </a:solidFill>
                  <a:latin typeface="Canva Sans 2"/>
                </a:rPr>
                <a:t>Poliartritis  inexplicable</a:t>
              </a:r>
            </a:p>
          </p:txBody>
        </p:sp>
        <p:grpSp>
          <p:nvGrpSpPr>
            <p:cNvPr name="Group 18" id="18"/>
            <p:cNvGrpSpPr/>
            <p:nvPr/>
          </p:nvGrpSpPr>
          <p:grpSpPr>
            <a:xfrm rot="0">
              <a:off x="9907466" y="0"/>
              <a:ext cx="4471133" cy="2229480"/>
              <a:chOff x="0" y="0"/>
              <a:chExt cx="1046652" cy="52190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0402766" y="645354"/>
              <a:ext cx="3358292" cy="1074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24">
                  <a:solidFill>
                    <a:srgbClr val="000000"/>
                  </a:solidFill>
                  <a:latin typeface="Canva Sans 2"/>
                </a:rPr>
                <a:t>Mononeuritis múltiple</a:t>
              </a:r>
            </a:p>
          </p:txBody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242369"/>
            <a:ext cx="18288000" cy="2044631"/>
            <a:chOff x="0" y="0"/>
            <a:chExt cx="4816593" cy="5385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38504"/>
            </a:xfrm>
            <a:custGeom>
              <a:avLst/>
              <a:gdLst/>
              <a:ahLst/>
              <a:cxnLst/>
              <a:rect r="r" b="b" t="t" l="l"/>
              <a:pathLst>
                <a:path h="53850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38504"/>
                  </a:lnTo>
                  <a:lnTo>
                    <a:pt x="0" y="538504"/>
                  </a:ln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956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904469" y="1028700"/>
            <a:ext cx="2534336" cy="1689557"/>
          </a:xfrm>
          <a:custGeom>
            <a:avLst/>
            <a:gdLst/>
            <a:ahLst/>
            <a:cxnLst/>
            <a:rect r="r" b="b" t="t" l="l"/>
            <a:pathLst>
              <a:path h="1689557" w="2534336">
                <a:moveTo>
                  <a:pt x="0" y="0"/>
                </a:moveTo>
                <a:lnTo>
                  <a:pt x="2534335" y="0"/>
                </a:lnTo>
                <a:lnTo>
                  <a:pt x="2534335" y="1689557"/>
                </a:lnTo>
                <a:lnTo>
                  <a:pt x="0" y="1689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3891757" cy="8784498"/>
          </a:xfrm>
          <a:custGeom>
            <a:avLst/>
            <a:gdLst/>
            <a:ahLst/>
            <a:cxnLst/>
            <a:rect r="r" b="b" t="t" l="l"/>
            <a:pathLst>
              <a:path h="8784498" w="3891757">
                <a:moveTo>
                  <a:pt x="0" y="0"/>
                </a:moveTo>
                <a:lnTo>
                  <a:pt x="3891757" y="0"/>
                </a:lnTo>
                <a:lnTo>
                  <a:pt x="3891757" y="8784498"/>
                </a:lnTo>
                <a:lnTo>
                  <a:pt x="0" y="8784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1602" t="0" r="-55853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848311" y="942975"/>
            <a:ext cx="7337695" cy="92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35"/>
              </a:lnSpc>
              <a:spcBef>
                <a:spcPct val="0"/>
              </a:spcBef>
            </a:pPr>
            <a:r>
              <a:rPr lang="en-US" sz="5532" spc="276">
                <a:solidFill>
                  <a:srgbClr val="F47C00"/>
                </a:solidFill>
                <a:latin typeface="Canva Sans 1 Bold"/>
              </a:rPr>
              <a:t>Sospecha clínica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845394" y="4184672"/>
            <a:ext cx="10783949" cy="1737266"/>
            <a:chOff x="0" y="0"/>
            <a:chExt cx="14378599" cy="231635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86874"/>
              <a:ext cx="4471133" cy="2229480"/>
              <a:chOff x="0" y="0"/>
              <a:chExt cx="1046652" cy="52190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228327" y="285144"/>
              <a:ext cx="4014479" cy="1851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3"/>
                </a:lnSpc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Glomerulonefritis aguda o</a:t>
              </a: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 rápidamente progresiva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0">
              <a:off x="4953733" y="43437"/>
              <a:ext cx="4471133" cy="2229480"/>
              <a:chOff x="0" y="0"/>
              <a:chExt cx="1046652" cy="52190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5448217" y="612030"/>
              <a:ext cx="3358292" cy="1131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2"/>
                </a:lnSpc>
                <a:spcBef>
                  <a:spcPct val="0"/>
                </a:spcBef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Púrpura palpable</a:t>
              </a:r>
            </a:p>
          </p:txBody>
        </p:sp>
        <p:grpSp>
          <p:nvGrpSpPr>
            <p:cNvPr name="Group 17" id="17"/>
            <p:cNvGrpSpPr/>
            <p:nvPr/>
          </p:nvGrpSpPr>
          <p:grpSpPr>
            <a:xfrm rot="0">
              <a:off x="9907466" y="0"/>
              <a:ext cx="4471133" cy="2229480"/>
              <a:chOff x="0" y="0"/>
              <a:chExt cx="1046652" cy="521901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10463887" y="612030"/>
              <a:ext cx="3358292" cy="1131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2"/>
                </a:lnSpc>
                <a:spcBef>
                  <a:spcPct val="0"/>
                </a:spcBef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Hemorragia alveolar difusa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6081081" y="2106159"/>
            <a:ext cx="9644512" cy="91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94" spc="30">
                <a:solidFill>
                  <a:srgbClr val="000000"/>
                </a:solidFill>
                <a:latin typeface="Canva Sans 2 Bold"/>
                <a:ea typeface="Canva Sans 2 Bold"/>
              </a:rPr>
              <a:t>▪ Paciente moderada o gravemente enfermo</a:t>
            </a:r>
          </a:p>
          <a:p>
            <a:pPr algn="ctr">
              <a:lnSpc>
                <a:spcPts val="3682"/>
              </a:lnSpc>
            </a:pPr>
            <a:r>
              <a:rPr lang="en-US" sz="3094" spc="30">
                <a:solidFill>
                  <a:srgbClr val="000000"/>
                </a:solidFill>
                <a:latin typeface="Canva Sans 2 Bold"/>
                <a:ea typeface="Canva Sans 2 Bold"/>
              </a:rPr>
              <a:t>▪ Cuadro “generalmente” subagudo y sistémico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242369"/>
            <a:ext cx="18288000" cy="2044631"/>
            <a:chOff x="0" y="0"/>
            <a:chExt cx="4816593" cy="5385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38504"/>
            </a:xfrm>
            <a:custGeom>
              <a:avLst/>
              <a:gdLst/>
              <a:ahLst/>
              <a:cxnLst/>
              <a:rect r="r" b="b" t="t" l="l"/>
              <a:pathLst>
                <a:path h="53850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38504"/>
                  </a:lnTo>
                  <a:lnTo>
                    <a:pt x="0" y="538504"/>
                  </a:lnTo>
                  <a:close/>
                </a:path>
              </a:pathLst>
            </a:custGeom>
            <a:solidFill>
              <a:srgbClr val="F3722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956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904469" y="1028700"/>
            <a:ext cx="2534336" cy="1689557"/>
          </a:xfrm>
          <a:custGeom>
            <a:avLst/>
            <a:gdLst/>
            <a:ahLst/>
            <a:cxnLst/>
            <a:rect r="r" b="b" t="t" l="l"/>
            <a:pathLst>
              <a:path h="1689557" w="2534336">
                <a:moveTo>
                  <a:pt x="0" y="0"/>
                </a:moveTo>
                <a:lnTo>
                  <a:pt x="2534335" y="0"/>
                </a:lnTo>
                <a:lnTo>
                  <a:pt x="2534335" y="1689557"/>
                </a:lnTo>
                <a:lnTo>
                  <a:pt x="0" y="1689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994603"/>
            <a:ext cx="3983807" cy="8779543"/>
          </a:xfrm>
          <a:custGeom>
            <a:avLst/>
            <a:gdLst/>
            <a:ahLst/>
            <a:cxnLst/>
            <a:rect r="r" b="b" t="t" l="l"/>
            <a:pathLst>
              <a:path h="8779543" w="3983807">
                <a:moveTo>
                  <a:pt x="0" y="0"/>
                </a:moveTo>
                <a:lnTo>
                  <a:pt x="3983807" y="0"/>
                </a:lnTo>
                <a:lnTo>
                  <a:pt x="3983807" y="8779543"/>
                </a:lnTo>
                <a:lnTo>
                  <a:pt x="0" y="8779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180" t="-4433" r="-5774" b="-443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848311" y="942975"/>
            <a:ext cx="7337695" cy="92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35"/>
              </a:lnSpc>
              <a:spcBef>
                <a:spcPct val="0"/>
              </a:spcBef>
            </a:pPr>
            <a:r>
              <a:rPr lang="en-US" sz="5532" spc="276">
                <a:solidFill>
                  <a:srgbClr val="F47C00"/>
                </a:solidFill>
                <a:latin typeface="Canva Sans 1 Bold"/>
              </a:rPr>
              <a:t>Sospecha clínica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976859" y="4184672"/>
            <a:ext cx="10783949" cy="1737266"/>
            <a:chOff x="0" y="0"/>
            <a:chExt cx="14378599" cy="231635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86874"/>
              <a:ext cx="4471133" cy="2229480"/>
              <a:chOff x="0" y="0"/>
              <a:chExt cx="1046652" cy="52190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0" y="286017"/>
              <a:ext cx="4471133" cy="16334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2"/>
                </a:lnSpc>
                <a:spcBef>
                  <a:spcPct val="0"/>
                </a:spcBef>
              </a:pPr>
              <a:r>
                <a:rPr lang="en-US" sz="2394" spc="23">
                  <a:solidFill>
                    <a:srgbClr val="000000"/>
                  </a:solidFill>
                  <a:latin typeface="Canva Sans 2"/>
                </a:rPr>
                <a:t>Infartos inexplicables en múltiples territorios vasculares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0">
              <a:off x="4953733" y="43437"/>
              <a:ext cx="4471133" cy="2229480"/>
              <a:chOff x="0" y="0"/>
              <a:chExt cx="1046652" cy="52190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5448217" y="240086"/>
              <a:ext cx="3358292" cy="1715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2"/>
                </a:lnSpc>
                <a:spcBef>
                  <a:spcPct val="0"/>
                </a:spcBef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Enfermedad multisistémica inexplicable  </a:t>
              </a:r>
            </a:p>
          </p:txBody>
        </p:sp>
        <p:grpSp>
          <p:nvGrpSpPr>
            <p:cNvPr name="Group 17" id="17"/>
            <p:cNvGrpSpPr/>
            <p:nvPr/>
          </p:nvGrpSpPr>
          <p:grpSpPr>
            <a:xfrm rot="0">
              <a:off x="9907466" y="0"/>
              <a:ext cx="4471133" cy="2229480"/>
              <a:chOff x="0" y="0"/>
              <a:chExt cx="1046652" cy="521901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46652" cy="521901"/>
              </a:xfrm>
              <a:custGeom>
                <a:avLst/>
                <a:gdLst/>
                <a:ahLst/>
                <a:cxnLst/>
                <a:rect r="r" b="b" t="t" l="l"/>
                <a:pathLst>
                  <a:path h="521901" w="1046652">
                    <a:moveTo>
                      <a:pt x="41557" y="0"/>
                    </a:moveTo>
                    <a:lnTo>
                      <a:pt x="1005095" y="0"/>
                    </a:lnTo>
                    <a:cubicBezTo>
                      <a:pt x="1028046" y="0"/>
                      <a:pt x="1046652" y="18606"/>
                      <a:pt x="1046652" y="41557"/>
                    </a:cubicBezTo>
                    <a:lnTo>
                      <a:pt x="1046652" y="480344"/>
                    </a:lnTo>
                    <a:cubicBezTo>
                      <a:pt x="1046652" y="491366"/>
                      <a:pt x="1042274" y="501936"/>
                      <a:pt x="1034480" y="509729"/>
                    </a:cubicBezTo>
                    <a:cubicBezTo>
                      <a:pt x="1026687" y="517523"/>
                      <a:pt x="1016117" y="521901"/>
                      <a:pt x="1005095" y="521901"/>
                    </a:cubicBezTo>
                    <a:lnTo>
                      <a:pt x="41557" y="521901"/>
                    </a:lnTo>
                    <a:cubicBezTo>
                      <a:pt x="18606" y="521901"/>
                      <a:pt x="0" y="503296"/>
                      <a:pt x="0" y="480344"/>
                    </a:cubicBezTo>
                    <a:lnTo>
                      <a:pt x="0" y="41557"/>
                    </a:lnTo>
                    <a:cubicBezTo>
                      <a:pt x="0" y="18606"/>
                      <a:pt x="18606" y="0"/>
                      <a:pt x="4155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7C00"/>
                </a:soli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1046652" cy="5695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2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10463887" y="319930"/>
              <a:ext cx="3358292" cy="1715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2"/>
                </a:lnSpc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Úlcera cutánea </a:t>
              </a:r>
            </a:p>
            <a:p>
              <a:pPr algn="ctr">
                <a:lnSpc>
                  <a:spcPts val="3492"/>
                </a:lnSpc>
                <a:spcBef>
                  <a:spcPct val="0"/>
                </a:spcBef>
              </a:pPr>
              <a:r>
                <a:rPr lang="en-US" sz="2494" spc="24">
                  <a:solidFill>
                    <a:srgbClr val="000000"/>
                  </a:solidFill>
                  <a:latin typeface="Canva Sans 2"/>
                </a:rPr>
                <a:t>crónica o recurrente 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6081081" y="2106159"/>
            <a:ext cx="9644512" cy="91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94" spc="30">
                <a:solidFill>
                  <a:srgbClr val="000000"/>
                </a:solidFill>
                <a:latin typeface="Canva Sans 2 Bold"/>
                <a:ea typeface="Canva Sans 2 Bold"/>
              </a:rPr>
              <a:t>▪ Paciente moderada o gravemente enfermo</a:t>
            </a:r>
          </a:p>
          <a:p>
            <a:pPr algn="ctr">
              <a:lnSpc>
                <a:spcPts val="3682"/>
              </a:lnSpc>
            </a:pPr>
            <a:r>
              <a:rPr lang="en-US" sz="3094" spc="30">
                <a:solidFill>
                  <a:srgbClr val="000000"/>
                </a:solidFill>
                <a:latin typeface="Canva Sans 2 Bold"/>
                <a:ea typeface="Canva Sans 2 Bold"/>
              </a:rPr>
              <a:t>▪ Cuadro “generalmente” subagudo y sistémico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DAF1W6EDuJ8</dc:identifier>
  <dcterms:modified xsi:type="dcterms:W3CDTF">2011-08-01T06:04:30Z</dcterms:modified>
  <cp:revision>1</cp:revision>
  <dc:title>VASCULITIS PPT</dc:title>
</cp:coreProperties>
</file>